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57" r:id="rId3"/>
    <p:sldId id="258" r:id="rId4"/>
    <p:sldId id="274" r:id="rId5"/>
    <p:sldId id="259" r:id="rId6"/>
    <p:sldId id="273" r:id="rId7"/>
    <p:sldId id="271" r:id="rId8"/>
    <p:sldId id="279" r:id="rId9"/>
    <p:sldId id="260" r:id="rId10"/>
    <p:sldId id="280" r:id="rId11"/>
    <p:sldId id="281" r:id="rId12"/>
    <p:sldId id="262" r:id="rId13"/>
    <p:sldId id="277" r:id="rId14"/>
    <p:sldId id="261" r:id="rId15"/>
    <p:sldId id="263" r:id="rId16"/>
    <p:sldId id="278" r:id="rId17"/>
    <p:sldId id="266" r:id="rId18"/>
    <p:sldId id="267" r:id="rId19"/>
    <p:sldId id="268" r:id="rId20"/>
    <p:sldId id="269" r:id="rId21"/>
    <p:sldId id="282" r:id="rId22"/>
    <p:sldId id="27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DCDC"/>
    <a:srgbClr val="3F3F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8" autoAdjust="0"/>
    <p:restoredTop sz="78848" autoAdjust="0"/>
  </p:normalViewPr>
  <p:slideViewPr>
    <p:cSldViewPr snapToGrid="0">
      <p:cViewPr varScale="1">
        <p:scale>
          <a:sx n="58" d="100"/>
          <a:sy n="58" d="100"/>
        </p:scale>
        <p:origin x="60" y="248"/>
      </p:cViewPr>
      <p:guideLst/>
    </p:cSldViewPr>
  </p:slideViewPr>
  <p:outlineViewPr>
    <p:cViewPr>
      <p:scale>
        <a:sx n="33" d="100"/>
        <a:sy n="33" d="100"/>
      </p:scale>
      <p:origin x="0" y="-1386"/>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3840"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gif>
</file>

<file path=ppt/media/image33.png>
</file>

<file path=ppt/media/image34.png>
</file>

<file path=ppt/media/image4.png>
</file>

<file path=ppt/media/image5.sv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274EE3-0D36-4A5D-9AD5-7791B5B49461}" type="datetimeFigureOut">
              <a:rPr lang="en-US" smtClean="0"/>
              <a:t>8/13/2019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4C2340-1DB2-492A-A412-E7E2A649C1E4}" type="slidenum">
              <a:rPr lang="en-US" smtClean="0"/>
              <a:t>‹#›</a:t>
            </a:fld>
            <a:endParaRPr lang="en-US"/>
          </a:p>
        </p:txBody>
      </p:sp>
    </p:spTree>
    <p:extLst>
      <p:ext uri="{BB962C8B-B14F-4D97-AF65-F5344CB8AC3E}">
        <p14:creationId xmlns:p14="http://schemas.microsoft.com/office/powerpoint/2010/main" val="41378115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1</a:t>
            </a:fld>
            <a:endParaRPr lang="en-US"/>
          </a:p>
        </p:txBody>
      </p:sp>
    </p:spTree>
    <p:extLst>
      <p:ext uri="{BB962C8B-B14F-4D97-AF65-F5344CB8AC3E}">
        <p14:creationId xmlns:p14="http://schemas.microsoft.com/office/powerpoint/2010/main" val="11254323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10</a:t>
            </a:fld>
            <a:endParaRPr lang="en-US"/>
          </a:p>
        </p:txBody>
      </p:sp>
    </p:spTree>
    <p:extLst>
      <p:ext uri="{BB962C8B-B14F-4D97-AF65-F5344CB8AC3E}">
        <p14:creationId xmlns:p14="http://schemas.microsoft.com/office/powerpoint/2010/main" val="1297421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11</a:t>
            </a:fld>
            <a:endParaRPr lang="en-US"/>
          </a:p>
        </p:txBody>
      </p:sp>
    </p:spTree>
    <p:extLst>
      <p:ext uri="{BB962C8B-B14F-4D97-AF65-F5344CB8AC3E}">
        <p14:creationId xmlns:p14="http://schemas.microsoft.com/office/powerpoint/2010/main" val="4024219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12</a:t>
            </a:fld>
            <a:endParaRPr lang="en-US"/>
          </a:p>
        </p:txBody>
      </p:sp>
    </p:spTree>
    <p:extLst>
      <p:ext uri="{BB962C8B-B14F-4D97-AF65-F5344CB8AC3E}">
        <p14:creationId xmlns:p14="http://schemas.microsoft.com/office/powerpoint/2010/main" val="10294507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13</a:t>
            </a:fld>
            <a:endParaRPr lang="en-US"/>
          </a:p>
        </p:txBody>
      </p:sp>
    </p:spTree>
    <p:extLst>
      <p:ext uri="{BB962C8B-B14F-4D97-AF65-F5344CB8AC3E}">
        <p14:creationId xmlns:p14="http://schemas.microsoft.com/office/powerpoint/2010/main" val="1038877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App Insights Blade in Azure Portal</a:t>
            </a:r>
          </a:p>
          <a:p>
            <a:r>
              <a:rPr lang="en-US" sz="1200" dirty="0"/>
              <a:t>Application Map</a:t>
            </a:r>
          </a:p>
          <a:p>
            <a:r>
              <a:rPr lang="en-US" sz="1200" dirty="0"/>
              <a:t>Profiler</a:t>
            </a:r>
          </a:p>
          <a:p>
            <a:r>
              <a:rPr lang="en-US" sz="1200" dirty="0"/>
              <a:t>Metrics Explorer</a:t>
            </a:r>
          </a:p>
          <a:p>
            <a:r>
              <a:rPr lang="en-US" sz="1200" dirty="0"/>
              <a:t>Live Metrics</a:t>
            </a:r>
          </a:p>
          <a:p>
            <a:r>
              <a:rPr lang="en-US" sz="1200" dirty="0"/>
              <a:t>Visual Studio Extensions</a:t>
            </a:r>
          </a:p>
          <a:p>
            <a:r>
              <a:rPr lang="en-US" sz="1200" dirty="0"/>
              <a:t>Power BI</a:t>
            </a:r>
          </a:p>
          <a:p>
            <a:r>
              <a:rPr lang="en-US" sz="1200" dirty="0"/>
              <a:t>Continuous Export</a:t>
            </a:r>
          </a:p>
          <a:p>
            <a:endParaRPr lang="en-US" dirty="0"/>
          </a:p>
        </p:txBody>
      </p:sp>
      <p:sp>
        <p:nvSpPr>
          <p:cNvPr id="4" name="Slide Number Placeholder 3"/>
          <p:cNvSpPr>
            <a:spLocks noGrp="1"/>
          </p:cNvSpPr>
          <p:nvPr>
            <p:ph type="sldNum" sz="quarter" idx="10"/>
          </p:nvPr>
        </p:nvSpPr>
        <p:spPr/>
        <p:txBody>
          <a:bodyPr/>
          <a:lstStyle/>
          <a:p>
            <a:fld id="{B64C2340-1DB2-492A-A412-E7E2A649C1E4}" type="slidenum">
              <a:rPr lang="en-US" smtClean="0"/>
              <a:t>14</a:t>
            </a:fld>
            <a:endParaRPr lang="en-US"/>
          </a:p>
        </p:txBody>
      </p:sp>
    </p:spTree>
    <p:extLst>
      <p:ext uri="{BB962C8B-B14F-4D97-AF65-F5344CB8AC3E}">
        <p14:creationId xmlns:p14="http://schemas.microsoft.com/office/powerpoint/2010/main" val="14540344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15</a:t>
            </a:fld>
            <a:endParaRPr lang="en-US"/>
          </a:p>
        </p:txBody>
      </p:sp>
    </p:spTree>
    <p:extLst>
      <p:ext uri="{BB962C8B-B14F-4D97-AF65-F5344CB8AC3E}">
        <p14:creationId xmlns:p14="http://schemas.microsoft.com/office/powerpoint/2010/main" val="34568871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16</a:t>
            </a:fld>
            <a:endParaRPr lang="en-US"/>
          </a:p>
        </p:txBody>
      </p:sp>
    </p:spTree>
    <p:extLst>
      <p:ext uri="{BB962C8B-B14F-4D97-AF65-F5344CB8AC3E}">
        <p14:creationId xmlns:p14="http://schemas.microsoft.com/office/powerpoint/2010/main" val="19413115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4C2340-1DB2-492A-A412-E7E2A649C1E4}" type="slidenum">
              <a:rPr lang="en-US" smtClean="0"/>
              <a:t>17</a:t>
            </a:fld>
            <a:endParaRPr lang="en-US"/>
          </a:p>
        </p:txBody>
      </p:sp>
    </p:spTree>
    <p:extLst>
      <p:ext uri="{BB962C8B-B14F-4D97-AF65-F5344CB8AC3E}">
        <p14:creationId xmlns:p14="http://schemas.microsoft.com/office/powerpoint/2010/main" val="40570766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18</a:t>
            </a:fld>
            <a:endParaRPr lang="en-US"/>
          </a:p>
        </p:txBody>
      </p:sp>
    </p:spTree>
    <p:extLst>
      <p:ext uri="{BB962C8B-B14F-4D97-AF65-F5344CB8AC3E}">
        <p14:creationId xmlns:p14="http://schemas.microsoft.com/office/powerpoint/2010/main" val="27401726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19</a:t>
            </a:fld>
            <a:endParaRPr lang="en-US"/>
          </a:p>
        </p:txBody>
      </p:sp>
    </p:spTree>
    <p:extLst>
      <p:ext uri="{BB962C8B-B14F-4D97-AF65-F5344CB8AC3E}">
        <p14:creationId xmlns:p14="http://schemas.microsoft.com/office/powerpoint/2010/main" val="2637286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2</a:t>
            </a:fld>
            <a:endParaRPr lang="en-US"/>
          </a:p>
        </p:txBody>
      </p:sp>
    </p:spTree>
    <p:extLst>
      <p:ext uri="{BB962C8B-B14F-4D97-AF65-F5344CB8AC3E}">
        <p14:creationId xmlns:p14="http://schemas.microsoft.com/office/powerpoint/2010/main" val="7507012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20</a:t>
            </a:fld>
            <a:endParaRPr lang="en-US"/>
          </a:p>
        </p:txBody>
      </p:sp>
    </p:spTree>
    <p:extLst>
      <p:ext uri="{BB962C8B-B14F-4D97-AF65-F5344CB8AC3E}">
        <p14:creationId xmlns:p14="http://schemas.microsoft.com/office/powerpoint/2010/main" val="33127288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21</a:t>
            </a:fld>
            <a:endParaRPr lang="en-US"/>
          </a:p>
        </p:txBody>
      </p:sp>
    </p:spTree>
    <p:extLst>
      <p:ext uri="{BB962C8B-B14F-4D97-AF65-F5344CB8AC3E}">
        <p14:creationId xmlns:p14="http://schemas.microsoft.com/office/powerpoint/2010/main" val="40519358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4C2340-1DB2-492A-A412-E7E2A649C1E4}" type="slidenum">
              <a:rPr lang="en-US" smtClean="0"/>
              <a:t>22</a:t>
            </a:fld>
            <a:endParaRPr lang="en-US"/>
          </a:p>
        </p:txBody>
      </p:sp>
    </p:spTree>
    <p:extLst>
      <p:ext uri="{BB962C8B-B14F-4D97-AF65-F5344CB8AC3E}">
        <p14:creationId xmlns:p14="http://schemas.microsoft.com/office/powerpoint/2010/main" val="2836308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3</a:t>
            </a:fld>
            <a:endParaRPr lang="en-US"/>
          </a:p>
        </p:txBody>
      </p:sp>
    </p:spTree>
    <p:extLst>
      <p:ext uri="{BB962C8B-B14F-4D97-AF65-F5344CB8AC3E}">
        <p14:creationId xmlns:p14="http://schemas.microsoft.com/office/powerpoint/2010/main" val="17942638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4</a:t>
            </a:fld>
            <a:endParaRPr lang="en-US"/>
          </a:p>
        </p:txBody>
      </p:sp>
    </p:spTree>
    <p:extLst>
      <p:ext uri="{BB962C8B-B14F-4D97-AF65-F5344CB8AC3E}">
        <p14:creationId xmlns:p14="http://schemas.microsoft.com/office/powerpoint/2010/main" val="34173963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r>
              <a:rPr lang="en-US" sz="1200" b="0" i="0" kern="1200" dirty="0">
                <a:solidFill>
                  <a:schemeClr val="tx1"/>
                </a:solidFill>
                <a:effectLst/>
                <a:latin typeface="+mn-lt"/>
                <a:ea typeface="+mn-ea"/>
                <a:cs typeface="+mn-cs"/>
              </a:rPr>
              <a:t>Application Insights is an extensible Application Performance Management (APM) service for web developers on multiple platforms. Use it to monitor your live web application. It will automatically detect performance anomalies. It includes powerful analytics tools to help you diagnose issues and to understand what users actually do with your app. It's designed to help you continuously improve performance and usability. It works for apps on a wide variety of platforms including .NET, Node.js and J2EE, hosted on-premises or in the cloud. It integrates with your DevOps process, and has connection points to a variety of development tools. It can monitor and analyze telemetry from mobile apps by integrating with Visual Studio App Center and </a:t>
            </a:r>
            <a:r>
              <a:rPr lang="en-US" sz="1200" b="0" i="0" kern="1200" dirty="0" err="1">
                <a:solidFill>
                  <a:schemeClr val="tx1"/>
                </a:solidFill>
                <a:effectLst/>
                <a:latin typeface="+mn-lt"/>
                <a:ea typeface="+mn-ea"/>
                <a:cs typeface="+mn-cs"/>
              </a:rPr>
              <a:t>HockeyApp</a:t>
            </a:r>
            <a:r>
              <a:rPr lang="en-US" sz="1200" b="0" i="0" kern="1200" dirty="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B64C2340-1DB2-492A-A412-E7E2A649C1E4}" type="slidenum">
              <a:rPr lang="en-US" smtClean="0"/>
              <a:t>5</a:t>
            </a:fld>
            <a:endParaRPr lang="en-US"/>
          </a:p>
        </p:txBody>
      </p:sp>
    </p:spTree>
    <p:extLst>
      <p:ext uri="{BB962C8B-B14F-4D97-AF65-F5344CB8AC3E}">
        <p14:creationId xmlns:p14="http://schemas.microsoft.com/office/powerpoint/2010/main" val="18448496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6</a:t>
            </a:fld>
            <a:endParaRPr lang="en-US"/>
          </a:p>
        </p:txBody>
      </p:sp>
    </p:spTree>
    <p:extLst>
      <p:ext uri="{BB962C8B-B14F-4D97-AF65-F5344CB8AC3E}">
        <p14:creationId xmlns:p14="http://schemas.microsoft.com/office/powerpoint/2010/main" val="3604198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You install a small instrumentation package in your application, and set up an Application Insights resource in the Microsoft Azure portal. The instrumentation monitors your app and sends telemetry data to the portal. (The application can run anywhere - it doesn't have to be hosted in Azure.)</a:t>
            </a:r>
          </a:p>
          <a:p>
            <a:r>
              <a:rPr lang="en-US" sz="1200" b="0" i="0" kern="1200" dirty="0">
                <a:solidFill>
                  <a:schemeClr val="tx1"/>
                </a:solidFill>
                <a:effectLst/>
                <a:latin typeface="+mn-lt"/>
                <a:ea typeface="+mn-ea"/>
                <a:cs typeface="+mn-cs"/>
              </a:rPr>
              <a:t>You can instrument not only the web service application, but also any background components, and the JavaScript in the web pages themselves.</a:t>
            </a:r>
          </a:p>
          <a:p>
            <a:endParaRPr lang="en-US" dirty="0"/>
          </a:p>
          <a:p>
            <a:r>
              <a:rPr lang="en-US" sz="1200" b="0" i="0" kern="1200" dirty="0">
                <a:solidFill>
                  <a:schemeClr val="tx1"/>
                </a:solidFill>
                <a:effectLst/>
                <a:latin typeface="+mn-lt"/>
                <a:ea typeface="+mn-ea"/>
                <a:cs typeface="+mn-cs"/>
              </a:rPr>
              <a:t>In addition, you can pull in telemetry from the host environments such as performance counters, Azure diagnostics, or Docker logs. You can also set up web tests that periodically send synthetic requests to your web service.</a:t>
            </a:r>
            <a:r>
              <a:rPr lang="en-US" sz="1200" b="0" i="0" u="none" strike="noStrike" kern="1200" dirty="0">
                <a:solidFill>
                  <a:schemeClr val="tx1"/>
                </a:solidFill>
                <a:effectLst/>
                <a:latin typeface="+mn-lt"/>
                <a:ea typeface="+mn-ea"/>
                <a:cs typeface="+mn-cs"/>
              </a:rPr>
              <a:t>+</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All these telemetry streams are integrated in the Azure portal, where you can apply powerful analytic and search tools to the raw data.</a:t>
            </a:r>
          </a:p>
          <a:p>
            <a:endParaRPr lang="en-US" dirty="0"/>
          </a:p>
        </p:txBody>
      </p:sp>
      <p:sp>
        <p:nvSpPr>
          <p:cNvPr id="4" name="Slide Number Placeholder 3"/>
          <p:cNvSpPr>
            <a:spLocks noGrp="1"/>
          </p:cNvSpPr>
          <p:nvPr>
            <p:ph type="sldNum" sz="quarter" idx="10"/>
          </p:nvPr>
        </p:nvSpPr>
        <p:spPr/>
        <p:txBody>
          <a:bodyPr/>
          <a:lstStyle/>
          <a:p>
            <a:fld id="{B64C2340-1DB2-492A-A412-E7E2A649C1E4}" type="slidenum">
              <a:rPr lang="en-US" smtClean="0"/>
              <a:t>7</a:t>
            </a:fld>
            <a:endParaRPr lang="en-US"/>
          </a:p>
        </p:txBody>
      </p:sp>
    </p:spTree>
    <p:extLst>
      <p:ext uri="{BB962C8B-B14F-4D97-AF65-F5344CB8AC3E}">
        <p14:creationId xmlns:p14="http://schemas.microsoft.com/office/powerpoint/2010/main" val="27710053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8</a:t>
            </a:fld>
            <a:endParaRPr lang="en-US"/>
          </a:p>
        </p:txBody>
      </p:sp>
    </p:spTree>
    <p:extLst>
      <p:ext uri="{BB962C8B-B14F-4D97-AF65-F5344CB8AC3E}">
        <p14:creationId xmlns:p14="http://schemas.microsoft.com/office/powerpoint/2010/main" val="32852190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C2340-1DB2-492A-A412-E7E2A649C1E4}" type="slidenum">
              <a:rPr lang="en-US" smtClean="0"/>
              <a:t>9</a:t>
            </a:fld>
            <a:endParaRPr lang="en-US"/>
          </a:p>
        </p:txBody>
      </p:sp>
    </p:spTree>
    <p:extLst>
      <p:ext uri="{BB962C8B-B14F-4D97-AF65-F5344CB8AC3E}">
        <p14:creationId xmlns:p14="http://schemas.microsoft.com/office/powerpoint/2010/main" val="3628769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A8A6C-B31F-48D0-AC1A-1487477D26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0266249-86FE-497D-AA89-C9FBBE856A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EF5DA3E-4347-47B5-9694-03BC4F487CA7}"/>
              </a:ext>
            </a:extLst>
          </p:cNvPr>
          <p:cNvSpPr>
            <a:spLocks noGrp="1"/>
          </p:cNvSpPr>
          <p:nvPr>
            <p:ph type="dt" sz="half" idx="10"/>
          </p:nvPr>
        </p:nvSpPr>
        <p:spPr/>
        <p:txBody>
          <a:bodyPr/>
          <a:lstStyle/>
          <a:p>
            <a:fld id="{51FA833E-8EC0-47D2-A613-C9FFF30D0AAF}" type="datetimeFigureOut">
              <a:rPr lang="en-US" smtClean="0"/>
              <a:t>8/13/2019</a:t>
            </a:fld>
            <a:endParaRPr lang="en-US"/>
          </a:p>
        </p:txBody>
      </p:sp>
      <p:sp>
        <p:nvSpPr>
          <p:cNvPr id="5" name="Footer Placeholder 4">
            <a:extLst>
              <a:ext uri="{FF2B5EF4-FFF2-40B4-BE49-F238E27FC236}">
                <a16:creationId xmlns:a16="http://schemas.microsoft.com/office/drawing/2014/main" id="{436128BF-3B4F-4E35-885D-8682C7F30C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E9C5D2-82DC-4FEA-84DD-E6FD3F9CF9CB}"/>
              </a:ext>
            </a:extLst>
          </p:cNvPr>
          <p:cNvSpPr>
            <a:spLocks noGrp="1"/>
          </p:cNvSpPr>
          <p:nvPr>
            <p:ph type="sldNum" sz="quarter" idx="12"/>
          </p:nvPr>
        </p:nvSpPr>
        <p:spPr/>
        <p:txBody>
          <a:bodyPr/>
          <a:lstStyle/>
          <a:p>
            <a:fld id="{B8D9FA9C-9E77-412D-8425-71DE6AD635BA}" type="slidenum">
              <a:rPr lang="en-US" smtClean="0"/>
              <a:t>‹#›</a:t>
            </a:fld>
            <a:endParaRPr lang="en-US"/>
          </a:p>
        </p:txBody>
      </p:sp>
    </p:spTree>
    <p:extLst>
      <p:ext uri="{BB962C8B-B14F-4D97-AF65-F5344CB8AC3E}">
        <p14:creationId xmlns:p14="http://schemas.microsoft.com/office/powerpoint/2010/main" val="4017741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1C4AA-5272-48A2-9E6E-0CE0E0515F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124ED27-CC95-481A-9536-6E7F3C32E58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A64A6A-CE04-44ED-831A-E57B6EE37BB2}"/>
              </a:ext>
            </a:extLst>
          </p:cNvPr>
          <p:cNvSpPr>
            <a:spLocks noGrp="1"/>
          </p:cNvSpPr>
          <p:nvPr>
            <p:ph type="dt" sz="half" idx="10"/>
          </p:nvPr>
        </p:nvSpPr>
        <p:spPr/>
        <p:txBody>
          <a:bodyPr/>
          <a:lstStyle/>
          <a:p>
            <a:fld id="{51FA833E-8EC0-47D2-A613-C9FFF30D0AAF}" type="datetimeFigureOut">
              <a:rPr lang="en-US" smtClean="0"/>
              <a:t>8/13/2019</a:t>
            </a:fld>
            <a:endParaRPr lang="en-US"/>
          </a:p>
        </p:txBody>
      </p:sp>
      <p:sp>
        <p:nvSpPr>
          <p:cNvPr id="5" name="Footer Placeholder 4">
            <a:extLst>
              <a:ext uri="{FF2B5EF4-FFF2-40B4-BE49-F238E27FC236}">
                <a16:creationId xmlns:a16="http://schemas.microsoft.com/office/drawing/2014/main" id="{24A20033-907D-42B5-938D-706BC661D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5F91F0-D9A4-4FAC-A243-71C293107D3C}"/>
              </a:ext>
            </a:extLst>
          </p:cNvPr>
          <p:cNvSpPr>
            <a:spLocks noGrp="1"/>
          </p:cNvSpPr>
          <p:nvPr>
            <p:ph type="sldNum" sz="quarter" idx="12"/>
          </p:nvPr>
        </p:nvSpPr>
        <p:spPr/>
        <p:txBody>
          <a:bodyPr/>
          <a:lstStyle/>
          <a:p>
            <a:fld id="{B8D9FA9C-9E77-412D-8425-71DE6AD635BA}" type="slidenum">
              <a:rPr lang="en-US" smtClean="0"/>
              <a:t>‹#›</a:t>
            </a:fld>
            <a:endParaRPr lang="en-US"/>
          </a:p>
        </p:txBody>
      </p:sp>
    </p:spTree>
    <p:extLst>
      <p:ext uri="{BB962C8B-B14F-4D97-AF65-F5344CB8AC3E}">
        <p14:creationId xmlns:p14="http://schemas.microsoft.com/office/powerpoint/2010/main" val="15172748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65D854-FB6D-45BC-BF15-DE87D0C3DD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897A35-9067-4614-A8EA-042676CA771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4A8A0E-25AB-48EC-86F6-86EEB691D131}"/>
              </a:ext>
            </a:extLst>
          </p:cNvPr>
          <p:cNvSpPr>
            <a:spLocks noGrp="1"/>
          </p:cNvSpPr>
          <p:nvPr>
            <p:ph type="dt" sz="half" idx="10"/>
          </p:nvPr>
        </p:nvSpPr>
        <p:spPr/>
        <p:txBody>
          <a:bodyPr/>
          <a:lstStyle/>
          <a:p>
            <a:fld id="{51FA833E-8EC0-47D2-A613-C9FFF30D0AAF}" type="datetimeFigureOut">
              <a:rPr lang="en-US" smtClean="0"/>
              <a:t>8/13/2019</a:t>
            </a:fld>
            <a:endParaRPr lang="en-US"/>
          </a:p>
        </p:txBody>
      </p:sp>
      <p:sp>
        <p:nvSpPr>
          <p:cNvPr id="5" name="Footer Placeholder 4">
            <a:extLst>
              <a:ext uri="{FF2B5EF4-FFF2-40B4-BE49-F238E27FC236}">
                <a16:creationId xmlns:a16="http://schemas.microsoft.com/office/drawing/2014/main" id="{C06F853D-98B9-4B2D-B3EA-471BE13DD6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5DF9D-EDBD-4F6E-BA40-8F4B164B8EFE}"/>
              </a:ext>
            </a:extLst>
          </p:cNvPr>
          <p:cNvSpPr>
            <a:spLocks noGrp="1"/>
          </p:cNvSpPr>
          <p:nvPr>
            <p:ph type="sldNum" sz="quarter" idx="12"/>
          </p:nvPr>
        </p:nvSpPr>
        <p:spPr/>
        <p:txBody>
          <a:bodyPr/>
          <a:lstStyle/>
          <a:p>
            <a:fld id="{B8D9FA9C-9E77-412D-8425-71DE6AD635BA}" type="slidenum">
              <a:rPr lang="en-US" smtClean="0"/>
              <a:t>‹#›</a:t>
            </a:fld>
            <a:endParaRPr lang="en-US"/>
          </a:p>
        </p:txBody>
      </p:sp>
    </p:spTree>
    <p:extLst>
      <p:ext uri="{BB962C8B-B14F-4D97-AF65-F5344CB8AC3E}">
        <p14:creationId xmlns:p14="http://schemas.microsoft.com/office/powerpoint/2010/main" val="2205762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3A780-FE02-4973-89E1-B12439B566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547A60-64F9-4B9A-81CD-E844CB643AA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C1FB8C-949E-4B4B-8DB6-22AD4D3AF23E}"/>
              </a:ext>
            </a:extLst>
          </p:cNvPr>
          <p:cNvSpPr>
            <a:spLocks noGrp="1"/>
          </p:cNvSpPr>
          <p:nvPr>
            <p:ph type="dt" sz="half" idx="10"/>
          </p:nvPr>
        </p:nvSpPr>
        <p:spPr/>
        <p:txBody>
          <a:bodyPr/>
          <a:lstStyle/>
          <a:p>
            <a:fld id="{51FA833E-8EC0-47D2-A613-C9FFF30D0AAF}" type="datetimeFigureOut">
              <a:rPr lang="en-US" smtClean="0"/>
              <a:t>8/13/2019</a:t>
            </a:fld>
            <a:endParaRPr lang="en-US"/>
          </a:p>
        </p:txBody>
      </p:sp>
      <p:sp>
        <p:nvSpPr>
          <p:cNvPr id="5" name="Footer Placeholder 4">
            <a:extLst>
              <a:ext uri="{FF2B5EF4-FFF2-40B4-BE49-F238E27FC236}">
                <a16:creationId xmlns:a16="http://schemas.microsoft.com/office/drawing/2014/main" id="{F3912148-E4CC-4BB1-81F5-DE3648282A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6DA525-D924-42FD-AA6E-3C749CF61C6C}"/>
              </a:ext>
            </a:extLst>
          </p:cNvPr>
          <p:cNvSpPr>
            <a:spLocks noGrp="1"/>
          </p:cNvSpPr>
          <p:nvPr>
            <p:ph type="sldNum" sz="quarter" idx="12"/>
          </p:nvPr>
        </p:nvSpPr>
        <p:spPr/>
        <p:txBody>
          <a:bodyPr/>
          <a:lstStyle/>
          <a:p>
            <a:fld id="{B8D9FA9C-9E77-412D-8425-71DE6AD635BA}" type="slidenum">
              <a:rPr lang="en-US" smtClean="0"/>
              <a:t>‹#›</a:t>
            </a:fld>
            <a:endParaRPr lang="en-US"/>
          </a:p>
        </p:txBody>
      </p:sp>
    </p:spTree>
    <p:extLst>
      <p:ext uri="{BB962C8B-B14F-4D97-AF65-F5344CB8AC3E}">
        <p14:creationId xmlns:p14="http://schemas.microsoft.com/office/powerpoint/2010/main" val="3515657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D9979-82FE-4228-9353-7A7FB34FE2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464E9C4-FA6A-4E96-BA50-070B61D1FA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C4B049C-C5AF-4263-A426-2D91C95DD5DB}"/>
              </a:ext>
            </a:extLst>
          </p:cNvPr>
          <p:cNvSpPr>
            <a:spLocks noGrp="1"/>
          </p:cNvSpPr>
          <p:nvPr>
            <p:ph type="dt" sz="half" idx="10"/>
          </p:nvPr>
        </p:nvSpPr>
        <p:spPr/>
        <p:txBody>
          <a:bodyPr/>
          <a:lstStyle/>
          <a:p>
            <a:fld id="{51FA833E-8EC0-47D2-A613-C9FFF30D0AAF}" type="datetimeFigureOut">
              <a:rPr lang="en-US" smtClean="0"/>
              <a:t>8/13/2019</a:t>
            </a:fld>
            <a:endParaRPr lang="en-US"/>
          </a:p>
        </p:txBody>
      </p:sp>
      <p:sp>
        <p:nvSpPr>
          <p:cNvPr id="5" name="Footer Placeholder 4">
            <a:extLst>
              <a:ext uri="{FF2B5EF4-FFF2-40B4-BE49-F238E27FC236}">
                <a16:creationId xmlns:a16="http://schemas.microsoft.com/office/drawing/2014/main" id="{34569BB2-9645-4869-BD10-06BF38C387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2387C-8FE5-429E-B16A-E0971DBC26F0}"/>
              </a:ext>
            </a:extLst>
          </p:cNvPr>
          <p:cNvSpPr>
            <a:spLocks noGrp="1"/>
          </p:cNvSpPr>
          <p:nvPr>
            <p:ph type="sldNum" sz="quarter" idx="12"/>
          </p:nvPr>
        </p:nvSpPr>
        <p:spPr/>
        <p:txBody>
          <a:bodyPr/>
          <a:lstStyle/>
          <a:p>
            <a:fld id="{B8D9FA9C-9E77-412D-8425-71DE6AD635BA}" type="slidenum">
              <a:rPr lang="en-US" smtClean="0"/>
              <a:t>‹#›</a:t>
            </a:fld>
            <a:endParaRPr lang="en-US"/>
          </a:p>
        </p:txBody>
      </p:sp>
    </p:spTree>
    <p:extLst>
      <p:ext uri="{BB962C8B-B14F-4D97-AF65-F5344CB8AC3E}">
        <p14:creationId xmlns:p14="http://schemas.microsoft.com/office/powerpoint/2010/main" val="19444296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49C52-13D8-4C60-8E71-EA239AD1C9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1A5EB4-A135-47C5-B489-6A8F05714EA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155FA3C-B661-4A14-9071-EA19B0AAF5E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E39448-EFFE-459A-9A9C-0ACE5F7875AB}"/>
              </a:ext>
            </a:extLst>
          </p:cNvPr>
          <p:cNvSpPr>
            <a:spLocks noGrp="1"/>
          </p:cNvSpPr>
          <p:nvPr>
            <p:ph type="dt" sz="half" idx="10"/>
          </p:nvPr>
        </p:nvSpPr>
        <p:spPr/>
        <p:txBody>
          <a:bodyPr/>
          <a:lstStyle/>
          <a:p>
            <a:fld id="{51FA833E-8EC0-47D2-A613-C9FFF30D0AAF}" type="datetimeFigureOut">
              <a:rPr lang="en-US" smtClean="0"/>
              <a:t>8/13/2019</a:t>
            </a:fld>
            <a:endParaRPr lang="en-US"/>
          </a:p>
        </p:txBody>
      </p:sp>
      <p:sp>
        <p:nvSpPr>
          <p:cNvPr id="6" name="Footer Placeholder 5">
            <a:extLst>
              <a:ext uri="{FF2B5EF4-FFF2-40B4-BE49-F238E27FC236}">
                <a16:creationId xmlns:a16="http://schemas.microsoft.com/office/drawing/2014/main" id="{655394D4-DB99-4739-8E5B-070B7AEEFF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F8C9F3-6A35-4B16-93FE-743BB5EE6DA2}"/>
              </a:ext>
            </a:extLst>
          </p:cNvPr>
          <p:cNvSpPr>
            <a:spLocks noGrp="1"/>
          </p:cNvSpPr>
          <p:nvPr>
            <p:ph type="sldNum" sz="quarter" idx="12"/>
          </p:nvPr>
        </p:nvSpPr>
        <p:spPr/>
        <p:txBody>
          <a:bodyPr/>
          <a:lstStyle/>
          <a:p>
            <a:fld id="{B8D9FA9C-9E77-412D-8425-71DE6AD635BA}" type="slidenum">
              <a:rPr lang="en-US" smtClean="0"/>
              <a:t>‹#›</a:t>
            </a:fld>
            <a:endParaRPr lang="en-US"/>
          </a:p>
        </p:txBody>
      </p:sp>
    </p:spTree>
    <p:extLst>
      <p:ext uri="{BB962C8B-B14F-4D97-AF65-F5344CB8AC3E}">
        <p14:creationId xmlns:p14="http://schemas.microsoft.com/office/powerpoint/2010/main" val="2647159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4A3E6-0FBA-4EF5-8074-C9BC54518A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67D5DF-2B4D-4E08-8B03-131C1C884F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A6B811A-5261-4AD6-B2BA-AD2F94EB91B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CC9CBCE-8E0D-4CE1-BD43-E5013D1D40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FE3FE3A-3C43-470C-BB77-B0EBF63A26A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0109E82-1648-4B1C-A960-CD8355961597}"/>
              </a:ext>
            </a:extLst>
          </p:cNvPr>
          <p:cNvSpPr>
            <a:spLocks noGrp="1"/>
          </p:cNvSpPr>
          <p:nvPr>
            <p:ph type="dt" sz="half" idx="10"/>
          </p:nvPr>
        </p:nvSpPr>
        <p:spPr/>
        <p:txBody>
          <a:bodyPr/>
          <a:lstStyle/>
          <a:p>
            <a:fld id="{51FA833E-8EC0-47D2-A613-C9FFF30D0AAF}" type="datetimeFigureOut">
              <a:rPr lang="en-US" smtClean="0"/>
              <a:t>8/13/2019</a:t>
            </a:fld>
            <a:endParaRPr lang="en-US"/>
          </a:p>
        </p:txBody>
      </p:sp>
      <p:sp>
        <p:nvSpPr>
          <p:cNvPr id="8" name="Footer Placeholder 7">
            <a:extLst>
              <a:ext uri="{FF2B5EF4-FFF2-40B4-BE49-F238E27FC236}">
                <a16:creationId xmlns:a16="http://schemas.microsoft.com/office/drawing/2014/main" id="{5A74295C-4F76-4BBE-A882-3546488DF4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B7983D7-D667-4ED6-817A-0F971719FA95}"/>
              </a:ext>
            </a:extLst>
          </p:cNvPr>
          <p:cNvSpPr>
            <a:spLocks noGrp="1"/>
          </p:cNvSpPr>
          <p:nvPr>
            <p:ph type="sldNum" sz="quarter" idx="12"/>
          </p:nvPr>
        </p:nvSpPr>
        <p:spPr/>
        <p:txBody>
          <a:bodyPr/>
          <a:lstStyle/>
          <a:p>
            <a:fld id="{B8D9FA9C-9E77-412D-8425-71DE6AD635BA}" type="slidenum">
              <a:rPr lang="en-US" smtClean="0"/>
              <a:t>‹#›</a:t>
            </a:fld>
            <a:endParaRPr lang="en-US"/>
          </a:p>
        </p:txBody>
      </p:sp>
    </p:spTree>
    <p:extLst>
      <p:ext uri="{BB962C8B-B14F-4D97-AF65-F5344CB8AC3E}">
        <p14:creationId xmlns:p14="http://schemas.microsoft.com/office/powerpoint/2010/main" val="2854919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5A483-0BE9-42AD-BB7B-7821F8F8EB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4961A13-8BED-45A2-B202-CD16FC6DC050}"/>
              </a:ext>
            </a:extLst>
          </p:cNvPr>
          <p:cNvSpPr>
            <a:spLocks noGrp="1"/>
          </p:cNvSpPr>
          <p:nvPr>
            <p:ph type="dt" sz="half" idx="10"/>
          </p:nvPr>
        </p:nvSpPr>
        <p:spPr/>
        <p:txBody>
          <a:bodyPr/>
          <a:lstStyle/>
          <a:p>
            <a:fld id="{51FA833E-8EC0-47D2-A613-C9FFF30D0AAF}" type="datetimeFigureOut">
              <a:rPr lang="en-US" smtClean="0"/>
              <a:t>8/13/2019</a:t>
            </a:fld>
            <a:endParaRPr lang="en-US"/>
          </a:p>
        </p:txBody>
      </p:sp>
      <p:sp>
        <p:nvSpPr>
          <p:cNvPr id="4" name="Footer Placeholder 3">
            <a:extLst>
              <a:ext uri="{FF2B5EF4-FFF2-40B4-BE49-F238E27FC236}">
                <a16:creationId xmlns:a16="http://schemas.microsoft.com/office/drawing/2014/main" id="{435EB712-5D1B-4452-A37C-79CE2DBC0EB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904177-5503-440E-8677-F5B086A8A813}"/>
              </a:ext>
            </a:extLst>
          </p:cNvPr>
          <p:cNvSpPr>
            <a:spLocks noGrp="1"/>
          </p:cNvSpPr>
          <p:nvPr>
            <p:ph type="sldNum" sz="quarter" idx="12"/>
          </p:nvPr>
        </p:nvSpPr>
        <p:spPr/>
        <p:txBody>
          <a:bodyPr/>
          <a:lstStyle/>
          <a:p>
            <a:fld id="{B8D9FA9C-9E77-412D-8425-71DE6AD635BA}" type="slidenum">
              <a:rPr lang="en-US" smtClean="0"/>
              <a:t>‹#›</a:t>
            </a:fld>
            <a:endParaRPr lang="en-US"/>
          </a:p>
        </p:txBody>
      </p:sp>
    </p:spTree>
    <p:extLst>
      <p:ext uri="{BB962C8B-B14F-4D97-AF65-F5344CB8AC3E}">
        <p14:creationId xmlns:p14="http://schemas.microsoft.com/office/powerpoint/2010/main" val="1678275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7EEF83-143C-4AA3-B3AB-C0075A167691}"/>
              </a:ext>
            </a:extLst>
          </p:cNvPr>
          <p:cNvSpPr>
            <a:spLocks noGrp="1"/>
          </p:cNvSpPr>
          <p:nvPr>
            <p:ph type="dt" sz="half" idx="10"/>
          </p:nvPr>
        </p:nvSpPr>
        <p:spPr/>
        <p:txBody>
          <a:bodyPr/>
          <a:lstStyle/>
          <a:p>
            <a:fld id="{51FA833E-8EC0-47D2-A613-C9FFF30D0AAF}" type="datetimeFigureOut">
              <a:rPr lang="en-US" smtClean="0"/>
              <a:t>8/13/2019</a:t>
            </a:fld>
            <a:endParaRPr lang="en-US"/>
          </a:p>
        </p:txBody>
      </p:sp>
      <p:sp>
        <p:nvSpPr>
          <p:cNvPr id="3" name="Footer Placeholder 2">
            <a:extLst>
              <a:ext uri="{FF2B5EF4-FFF2-40B4-BE49-F238E27FC236}">
                <a16:creationId xmlns:a16="http://schemas.microsoft.com/office/drawing/2014/main" id="{3F149075-43F2-4045-8C26-E1755F93EC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1A0CDF-4068-4DB9-8CEE-AD8DEF46219E}"/>
              </a:ext>
            </a:extLst>
          </p:cNvPr>
          <p:cNvSpPr>
            <a:spLocks noGrp="1"/>
          </p:cNvSpPr>
          <p:nvPr>
            <p:ph type="sldNum" sz="quarter" idx="12"/>
          </p:nvPr>
        </p:nvSpPr>
        <p:spPr/>
        <p:txBody>
          <a:bodyPr/>
          <a:lstStyle/>
          <a:p>
            <a:fld id="{B8D9FA9C-9E77-412D-8425-71DE6AD635BA}" type="slidenum">
              <a:rPr lang="en-US" smtClean="0"/>
              <a:t>‹#›</a:t>
            </a:fld>
            <a:endParaRPr lang="en-US"/>
          </a:p>
        </p:txBody>
      </p:sp>
    </p:spTree>
    <p:extLst>
      <p:ext uri="{BB962C8B-B14F-4D97-AF65-F5344CB8AC3E}">
        <p14:creationId xmlns:p14="http://schemas.microsoft.com/office/powerpoint/2010/main" val="8280425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C085A-B30A-45BD-A178-CD4003B590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F1D6C4F-F938-4BB7-A3F4-6EF8E90EA1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A3E927E-C990-4A57-9000-4F9C984EF3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52D679-897A-4023-B0A9-044CB364E98D}"/>
              </a:ext>
            </a:extLst>
          </p:cNvPr>
          <p:cNvSpPr>
            <a:spLocks noGrp="1"/>
          </p:cNvSpPr>
          <p:nvPr>
            <p:ph type="dt" sz="half" idx="10"/>
          </p:nvPr>
        </p:nvSpPr>
        <p:spPr/>
        <p:txBody>
          <a:bodyPr/>
          <a:lstStyle/>
          <a:p>
            <a:fld id="{51FA833E-8EC0-47D2-A613-C9FFF30D0AAF}" type="datetimeFigureOut">
              <a:rPr lang="en-US" smtClean="0"/>
              <a:t>8/13/2019</a:t>
            </a:fld>
            <a:endParaRPr lang="en-US"/>
          </a:p>
        </p:txBody>
      </p:sp>
      <p:sp>
        <p:nvSpPr>
          <p:cNvPr id="6" name="Footer Placeholder 5">
            <a:extLst>
              <a:ext uri="{FF2B5EF4-FFF2-40B4-BE49-F238E27FC236}">
                <a16:creationId xmlns:a16="http://schemas.microsoft.com/office/drawing/2014/main" id="{D9BF7F24-3F73-4FDC-BB5E-2F32B5B39F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C8B6FD-3139-4635-90F9-E9C5AA2CDAB5}"/>
              </a:ext>
            </a:extLst>
          </p:cNvPr>
          <p:cNvSpPr>
            <a:spLocks noGrp="1"/>
          </p:cNvSpPr>
          <p:nvPr>
            <p:ph type="sldNum" sz="quarter" idx="12"/>
          </p:nvPr>
        </p:nvSpPr>
        <p:spPr/>
        <p:txBody>
          <a:bodyPr/>
          <a:lstStyle/>
          <a:p>
            <a:fld id="{B8D9FA9C-9E77-412D-8425-71DE6AD635BA}" type="slidenum">
              <a:rPr lang="en-US" smtClean="0"/>
              <a:t>‹#›</a:t>
            </a:fld>
            <a:endParaRPr lang="en-US"/>
          </a:p>
        </p:txBody>
      </p:sp>
    </p:spTree>
    <p:extLst>
      <p:ext uri="{BB962C8B-B14F-4D97-AF65-F5344CB8AC3E}">
        <p14:creationId xmlns:p14="http://schemas.microsoft.com/office/powerpoint/2010/main" val="2529305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7517D-F6EB-4EE8-BD89-8115FA8CE0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ACD6C7B-8BC0-4346-9421-36C0EF836E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D114A87-1058-4CC9-A95B-7F4489F11E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3A7AE70-364B-420E-8A70-001FC318817B}"/>
              </a:ext>
            </a:extLst>
          </p:cNvPr>
          <p:cNvSpPr>
            <a:spLocks noGrp="1"/>
          </p:cNvSpPr>
          <p:nvPr>
            <p:ph type="dt" sz="half" idx="10"/>
          </p:nvPr>
        </p:nvSpPr>
        <p:spPr/>
        <p:txBody>
          <a:bodyPr/>
          <a:lstStyle/>
          <a:p>
            <a:fld id="{51FA833E-8EC0-47D2-A613-C9FFF30D0AAF}" type="datetimeFigureOut">
              <a:rPr lang="en-US" smtClean="0"/>
              <a:t>8/13/2019</a:t>
            </a:fld>
            <a:endParaRPr lang="en-US"/>
          </a:p>
        </p:txBody>
      </p:sp>
      <p:sp>
        <p:nvSpPr>
          <p:cNvPr id="6" name="Footer Placeholder 5">
            <a:extLst>
              <a:ext uri="{FF2B5EF4-FFF2-40B4-BE49-F238E27FC236}">
                <a16:creationId xmlns:a16="http://schemas.microsoft.com/office/drawing/2014/main" id="{3F234DB6-5238-40B9-AE6B-A2C975973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0D7E0A-6D9E-400F-99AB-0D0A848EDFF1}"/>
              </a:ext>
            </a:extLst>
          </p:cNvPr>
          <p:cNvSpPr>
            <a:spLocks noGrp="1"/>
          </p:cNvSpPr>
          <p:nvPr>
            <p:ph type="sldNum" sz="quarter" idx="12"/>
          </p:nvPr>
        </p:nvSpPr>
        <p:spPr/>
        <p:txBody>
          <a:bodyPr/>
          <a:lstStyle/>
          <a:p>
            <a:fld id="{B8D9FA9C-9E77-412D-8425-71DE6AD635BA}" type="slidenum">
              <a:rPr lang="en-US" smtClean="0"/>
              <a:t>‹#›</a:t>
            </a:fld>
            <a:endParaRPr lang="en-US"/>
          </a:p>
        </p:txBody>
      </p:sp>
    </p:spTree>
    <p:extLst>
      <p:ext uri="{BB962C8B-B14F-4D97-AF65-F5344CB8AC3E}">
        <p14:creationId xmlns:p14="http://schemas.microsoft.com/office/powerpoint/2010/main" val="313185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9917E4-2062-430B-83FE-D79B5E7879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1F4FA3-A1D5-4955-90E7-1B3BEA9316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0455FC-4744-49CB-BCB9-F988766CF4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FA833E-8EC0-47D2-A613-C9FFF30D0AAF}" type="datetimeFigureOut">
              <a:rPr lang="en-US" smtClean="0"/>
              <a:t>8/13/2019</a:t>
            </a:fld>
            <a:endParaRPr lang="en-US"/>
          </a:p>
        </p:txBody>
      </p:sp>
      <p:sp>
        <p:nvSpPr>
          <p:cNvPr id="5" name="Footer Placeholder 4">
            <a:extLst>
              <a:ext uri="{FF2B5EF4-FFF2-40B4-BE49-F238E27FC236}">
                <a16:creationId xmlns:a16="http://schemas.microsoft.com/office/drawing/2014/main" id="{19F5D26A-0CA3-41F7-BE08-20B31A7D30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C42B0E4-AA5B-4BB9-B86A-67327F25B8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D9FA9C-9E77-412D-8425-71DE6AD635BA}" type="slidenum">
              <a:rPr lang="en-US" smtClean="0"/>
              <a:t>‹#›</a:t>
            </a:fld>
            <a:endParaRPr lang="en-US"/>
          </a:p>
        </p:txBody>
      </p:sp>
    </p:spTree>
    <p:extLst>
      <p:ext uri="{BB962C8B-B14F-4D97-AF65-F5344CB8AC3E}">
        <p14:creationId xmlns:p14="http://schemas.microsoft.com/office/powerpoint/2010/main" val="640051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bit.ly/2j4ciaM" TargetMode="External"/><Relationship Id="rId3" Type="http://schemas.openxmlformats.org/officeDocument/2006/relationships/hyperlink" Target="http://bit.ly/2GiP1f7" TargetMode="External"/><Relationship Id="rId7" Type="http://schemas.openxmlformats.org/officeDocument/2006/relationships/hyperlink" Target="http://bit.ly/2kj0CBd"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hyperlink" Target="http://bit.ly/2B4lDKf" TargetMode="External"/><Relationship Id="rId5" Type="http://schemas.openxmlformats.org/officeDocument/2006/relationships/hyperlink" Target="http://bit.ly/2jmnT8y" TargetMode="External"/><Relationship Id="rId4" Type="http://schemas.openxmlformats.org/officeDocument/2006/relationships/hyperlink" Target="http://bit.ly/2qUC1q9" TargetMode="External"/><Relationship Id="rId9" Type="http://schemas.openxmlformats.org/officeDocument/2006/relationships/hyperlink" Target="http://bit.ly/2BV0L8i"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sv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svg"/><Relationship Id="rId9" Type="http://schemas.openxmlformats.org/officeDocument/2006/relationships/image" Target="../media/image10.png"/><Relationship Id="rId1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32" name="Group 25" title="intersecting circles">
            <a:extLst>
              <a:ext uri="{FF2B5EF4-FFF2-40B4-BE49-F238E27FC236}">
                <a16:creationId xmlns:a16="http://schemas.microsoft.com/office/drawing/2014/main" id="{D2C4BFA1-2075-4901-9E24-E41D1FDD51FD}"/>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27" name="Oval 5">
              <a:extLst>
                <a:ext uri="{FF2B5EF4-FFF2-40B4-BE49-F238E27FC236}">
                  <a16:creationId xmlns:a16="http://schemas.microsoft.com/office/drawing/2014/main" id="{985A7375-E3AF-4F5C-85AE-17E8832952CA}"/>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33" name="Oval 27">
              <a:extLst>
                <a:ext uri="{FF2B5EF4-FFF2-40B4-BE49-F238E27FC236}">
                  <a16:creationId xmlns:a16="http://schemas.microsoft.com/office/drawing/2014/main" id="{F0307F65-8304-4FA8-A841-D4D7625411BE}"/>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29" name="Oval 5">
              <a:extLst>
                <a:ext uri="{FF2B5EF4-FFF2-40B4-BE49-F238E27FC236}">
                  <a16:creationId xmlns:a16="http://schemas.microsoft.com/office/drawing/2014/main" id="{C8B8394C-136F-4E05-A002-D93A5E79CD50}"/>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31" name="Rectangle 30" title="ribbon">
            <a:extLst>
              <a:ext uri="{FF2B5EF4-FFF2-40B4-BE49-F238E27FC236}">
                <a16:creationId xmlns:a16="http://schemas.microsoft.com/office/drawing/2014/main" id="{053FB2EE-284F-4C87-AB3D-BBF87A9FAB9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AF7A6D6-5193-49D2-9FAA-6BB5E9B6E3DE}"/>
              </a:ext>
            </a:extLst>
          </p:cNvPr>
          <p:cNvSpPr>
            <a:spLocks noGrp="1"/>
          </p:cNvSpPr>
          <p:nvPr>
            <p:ph type="ctrTitle"/>
          </p:nvPr>
        </p:nvSpPr>
        <p:spPr>
          <a:xfrm>
            <a:off x="511865" y="2776538"/>
            <a:ext cx="10992677" cy="1381188"/>
          </a:xfrm>
        </p:spPr>
        <p:txBody>
          <a:bodyPr anchor="ctr">
            <a:normAutofit/>
          </a:bodyPr>
          <a:lstStyle/>
          <a:p>
            <a:r>
              <a:rPr lang="en-US" sz="4400" dirty="0">
                <a:solidFill>
                  <a:schemeClr val="bg2"/>
                </a:solidFill>
              </a:rPr>
              <a:t>The Tool You Never Knew You Needed</a:t>
            </a:r>
          </a:p>
        </p:txBody>
      </p:sp>
      <p:sp>
        <p:nvSpPr>
          <p:cNvPr id="3" name="Subtitle 2">
            <a:extLst>
              <a:ext uri="{FF2B5EF4-FFF2-40B4-BE49-F238E27FC236}">
                <a16:creationId xmlns:a16="http://schemas.microsoft.com/office/drawing/2014/main" id="{C18AC314-3B32-4615-A9C8-8AC86B6200B7}"/>
              </a:ext>
            </a:extLst>
          </p:cNvPr>
          <p:cNvSpPr>
            <a:spLocks noGrp="1"/>
          </p:cNvSpPr>
          <p:nvPr>
            <p:ph type="subTitle" idx="1"/>
          </p:nvPr>
        </p:nvSpPr>
        <p:spPr>
          <a:xfrm>
            <a:off x="1524000" y="4495800"/>
            <a:ext cx="9144000" cy="762000"/>
          </a:xfrm>
        </p:spPr>
        <p:txBody>
          <a:bodyPr>
            <a:normAutofit/>
          </a:bodyPr>
          <a:lstStyle/>
          <a:p>
            <a:r>
              <a:rPr lang="en-US" sz="2800" dirty="0"/>
              <a:t>An Introduction to Application Insights</a:t>
            </a:r>
          </a:p>
        </p:txBody>
      </p:sp>
    </p:spTree>
    <p:extLst>
      <p:ext uri="{BB962C8B-B14F-4D97-AF65-F5344CB8AC3E}">
        <p14:creationId xmlns:p14="http://schemas.microsoft.com/office/powerpoint/2010/main" val="348892097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7808FBC3-029A-44D5-834D-9D8522BAE398}"/>
              </a:ext>
            </a:extLst>
          </p:cNvPr>
          <p:cNvSpPr txBox="1"/>
          <p:nvPr/>
        </p:nvSpPr>
        <p:spPr>
          <a:xfrm>
            <a:off x="851947" y="2010362"/>
            <a:ext cx="6469335" cy="369332"/>
          </a:xfrm>
          <a:prstGeom prst="rect">
            <a:avLst/>
          </a:prstGeom>
          <a:noFill/>
        </p:spPr>
        <p:txBody>
          <a:bodyPr wrap="none" rtlCol="0">
            <a:spAutoFit/>
          </a:bodyPr>
          <a:lstStyle/>
          <a:p>
            <a:pPr marL="285750" indent="-285750">
              <a:buFont typeface="Arial" panose="020B0604020202020204" pitchFamily="34" charset="0"/>
              <a:buChar char="•"/>
            </a:pPr>
            <a:r>
              <a:rPr lang="en-US" dirty="0"/>
              <a:t>Application Insights Status Monitor (for IIS Servers like on-</a:t>
            </a:r>
            <a:r>
              <a:rPr lang="en-US" dirty="0" err="1"/>
              <a:t>prem</a:t>
            </a:r>
            <a:r>
              <a:rPr lang="en-US" dirty="0"/>
              <a:t>)</a:t>
            </a:r>
          </a:p>
        </p:txBody>
      </p:sp>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ACAD3AF-C466-48B5-BA96-5A284D25E0F1}"/>
              </a:ext>
            </a:extLst>
          </p:cNvPr>
          <p:cNvSpPr>
            <a:spLocks noGrp="1"/>
          </p:cNvSpPr>
          <p:nvPr>
            <p:ph type="title"/>
          </p:nvPr>
        </p:nvSpPr>
        <p:spPr>
          <a:xfrm>
            <a:off x="833002" y="365125"/>
            <a:ext cx="10520702" cy="1325563"/>
          </a:xfrm>
        </p:spPr>
        <p:txBody>
          <a:bodyPr>
            <a:normAutofit/>
          </a:bodyPr>
          <a:lstStyle/>
          <a:p>
            <a:r>
              <a:rPr lang="en-US" dirty="0"/>
              <a:t>Setting Up Your App</a:t>
            </a:r>
          </a:p>
        </p:txBody>
      </p:sp>
      <p:sp>
        <p:nvSpPr>
          <p:cNvPr id="3" name="Content Placeholder 2">
            <a:extLst>
              <a:ext uri="{FF2B5EF4-FFF2-40B4-BE49-F238E27FC236}">
                <a16:creationId xmlns:a16="http://schemas.microsoft.com/office/drawing/2014/main" id="{2DB6ACD3-CF86-4DFA-B276-044C4C010361}"/>
              </a:ext>
            </a:extLst>
          </p:cNvPr>
          <p:cNvSpPr>
            <a:spLocks noGrp="1"/>
          </p:cNvSpPr>
          <p:nvPr>
            <p:ph idx="1"/>
          </p:nvPr>
        </p:nvSpPr>
        <p:spPr>
          <a:xfrm>
            <a:off x="838201" y="2022601"/>
            <a:ext cx="10515503" cy="621987"/>
          </a:xfrm>
        </p:spPr>
        <p:txBody>
          <a:bodyPr>
            <a:normAutofit/>
          </a:bodyPr>
          <a:lstStyle/>
          <a:p>
            <a:r>
              <a:rPr lang="en-US" sz="2400" dirty="0"/>
              <a:t>Configure Using Visual Studio</a:t>
            </a:r>
          </a:p>
        </p:txBody>
      </p:sp>
      <p:pic>
        <p:nvPicPr>
          <p:cNvPr id="4" name="Picture 3">
            <a:extLst>
              <a:ext uri="{FF2B5EF4-FFF2-40B4-BE49-F238E27FC236}">
                <a16:creationId xmlns:a16="http://schemas.microsoft.com/office/drawing/2014/main" id="{B7620454-729D-4D46-BC07-7A97A4D19B1C}"/>
              </a:ext>
            </a:extLst>
          </p:cNvPr>
          <p:cNvPicPr>
            <a:picLocks noChangeAspect="1"/>
          </p:cNvPicPr>
          <p:nvPr/>
        </p:nvPicPr>
        <p:blipFill>
          <a:blip r:embed="rId3"/>
          <a:stretch>
            <a:fillRect/>
          </a:stretch>
        </p:blipFill>
        <p:spPr>
          <a:xfrm>
            <a:off x="1196405" y="1087582"/>
            <a:ext cx="10143648" cy="5294848"/>
          </a:xfrm>
          <a:prstGeom prst="rect">
            <a:avLst/>
          </a:prstGeom>
        </p:spPr>
      </p:pic>
      <p:pic>
        <p:nvPicPr>
          <p:cNvPr id="6" name="Picture 5">
            <a:extLst>
              <a:ext uri="{FF2B5EF4-FFF2-40B4-BE49-F238E27FC236}">
                <a16:creationId xmlns:a16="http://schemas.microsoft.com/office/drawing/2014/main" id="{2E2A65CE-10E5-4537-A9F1-1FDF1FCC739B}"/>
              </a:ext>
            </a:extLst>
          </p:cNvPr>
          <p:cNvPicPr>
            <a:picLocks noChangeAspect="1"/>
          </p:cNvPicPr>
          <p:nvPr/>
        </p:nvPicPr>
        <p:blipFill>
          <a:blip r:embed="rId4"/>
          <a:stretch>
            <a:fillRect/>
          </a:stretch>
        </p:blipFill>
        <p:spPr>
          <a:xfrm>
            <a:off x="2755963" y="180900"/>
            <a:ext cx="6492875" cy="6492875"/>
          </a:xfrm>
          <a:prstGeom prst="rect">
            <a:avLst/>
          </a:prstGeom>
        </p:spPr>
      </p:pic>
      <p:pic>
        <p:nvPicPr>
          <p:cNvPr id="5" name="Picture 4">
            <a:extLst>
              <a:ext uri="{FF2B5EF4-FFF2-40B4-BE49-F238E27FC236}">
                <a16:creationId xmlns:a16="http://schemas.microsoft.com/office/drawing/2014/main" id="{A679B768-B0FF-4C9B-8377-6BFD2175DBFA}"/>
              </a:ext>
            </a:extLst>
          </p:cNvPr>
          <p:cNvPicPr>
            <a:picLocks noChangeAspect="1"/>
          </p:cNvPicPr>
          <p:nvPr/>
        </p:nvPicPr>
        <p:blipFill>
          <a:blip r:embed="rId5"/>
          <a:stretch>
            <a:fillRect/>
          </a:stretch>
        </p:blipFill>
        <p:spPr>
          <a:xfrm>
            <a:off x="2253615" y="269432"/>
            <a:ext cx="7268109" cy="6056064"/>
          </a:xfrm>
          <a:prstGeom prst="rect">
            <a:avLst/>
          </a:prstGeom>
        </p:spPr>
      </p:pic>
    </p:spTree>
    <p:extLst>
      <p:ext uri="{BB962C8B-B14F-4D97-AF65-F5344CB8AC3E}">
        <p14:creationId xmlns:p14="http://schemas.microsoft.com/office/powerpoint/2010/main" val="159235010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hidden"/>
                                      </p:to>
                                    </p:set>
                                  </p:childTnLst>
                                </p:cTn>
                              </p:par>
                              <p:par>
                                <p:cTn id="12" presetID="10" presetClass="exit" presetSubtype="0" fill="hold" grpId="0" nodeType="withEffect">
                                  <p:stCondLst>
                                    <p:cond delay="0"/>
                                  </p:stCondLst>
                                  <p:childTnLst>
                                    <p:animEffect transition="out" filter="fade">
                                      <p:cBhvr>
                                        <p:cTn id="13" dur="500"/>
                                        <p:tgtEl>
                                          <p:spTgt spid="3">
                                            <p:txEl>
                                              <p:pRg st="0" end="0"/>
                                            </p:txEl>
                                          </p:spTgt>
                                        </p:tgtEl>
                                      </p:cBhvr>
                                    </p:animEffect>
                                    <p:set>
                                      <p:cBhvr>
                                        <p:cTn id="14" dur="1" fill="hold">
                                          <p:stCondLst>
                                            <p:cond delay="499"/>
                                          </p:stCondLst>
                                        </p:cTn>
                                        <p:tgtEl>
                                          <p:spTgt spid="3">
                                            <p:txEl>
                                              <p:pRg st="0" end="0"/>
                                            </p:txEl>
                                          </p:spTgt>
                                        </p:tgtEl>
                                        <p:attrNameLst>
                                          <p:attrName>style.visibility</p:attrName>
                                        </p:attrNameLst>
                                      </p:cBhvr>
                                      <p:to>
                                        <p:strVal val="hidden"/>
                                      </p:to>
                                    </p:set>
                                  </p:childTnLst>
                                </p:cTn>
                              </p:par>
                              <p:par>
                                <p:cTn id="15" presetID="10"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par>
                                <p:cTn id="23" presetID="10"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nodeType="clickEffect">
                                  <p:stCondLst>
                                    <p:cond delay="0"/>
                                  </p:stCondLst>
                                  <p:childTnLst>
                                    <p:animEffect transition="out" filter="fade">
                                      <p:cBhvr>
                                        <p:cTn id="29" dur="500"/>
                                        <p:tgtEl>
                                          <p:spTgt spid="6"/>
                                        </p:tgtEl>
                                      </p:cBhvr>
                                    </p:animEffect>
                                    <p:set>
                                      <p:cBhvr>
                                        <p:cTn id="30" dur="1" fill="hold">
                                          <p:stCondLst>
                                            <p:cond delay="499"/>
                                          </p:stCondLst>
                                        </p:cTn>
                                        <p:tgtEl>
                                          <p:spTgt spid="6"/>
                                        </p:tgtEl>
                                        <p:attrNameLst>
                                          <p:attrName>style.visibility</p:attrName>
                                        </p:attrNameLst>
                                      </p:cBhvr>
                                      <p:to>
                                        <p:strVal val="hidden"/>
                                      </p:to>
                                    </p:set>
                                  </p:childTnLst>
                                </p:cTn>
                              </p:par>
                              <p:par>
                                <p:cTn id="31" presetID="10" presetClass="entr" presetSubtype="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7808FBC3-029A-44D5-834D-9D8522BAE398}"/>
              </a:ext>
            </a:extLst>
          </p:cNvPr>
          <p:cNvSpPr txBox="1"/>
          <p:nvPr/>
        </p:nvSpPr>
        <p:spPr>
          <a:xfrm>
            <a:off x="851947" y="2010362"/>
            <a:ext cx="6469335" cy="369332"/>
          </a:xfrm>
          <a:prstGeom prst="rect">
            <a:avLst/>
          </a:prstGeom>
          <a:noFill/>
        </p:spPr>
        <p:txBody>
          <a:bodyPr wrap="none" rtlCol="0">
            <a:spAutoFit/>
          </a:bodyPr>
          <a:lstStyle/>
          <a:p>
            <a:pPr marL="285750" indent="-285750">
              <a:buFont typeface="Arial" panose="020B0604020202020204" pitchFamily="34" charset="0"/>
              <a:buChar char="•"/>
            </a:pPr>
            <a:r>
              <a:rPr lang="en-US" dirty="0"/>
              <a:t>Application Insights Status Monitor (for IIS Servers like on-</a:t>
            </a:r>
            <a:r>
              <a:rPr lang="en-US" dirty="0" err="1"/>
              <a:t>prem</a:t>
            </a:r>
            <a:r>
              <a:rPr lang="en-US" dirty="0"/>
              <a:t>)</a:t>
            </a:r>
          </a:p>
        </p:txBody>
      </p:sp>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ACAD3AF-C466-48B5-BA96-5A284D25E0F1}"/>
              </a:ext>
            </a:extLst>
          </p:cNvPr>
          <p:cNvSpPr>
            <a:spLocks noGrp="1"/>
          </p:cNvSpPr>
          <p:nvPr>
            <p:ph type="title"/>
          </p:nvPr>
        </p:nvSpPr>
        <p:spPr>
          <a:xfrm>
            <a:off x="833002" y="365125"/>
            <a:ext cx="10520702" cy="1325563"/>
          </a:xfrm>
        </p:spPr>
        <p:txBody>
          <a:bodyPr>
            <a:normAutofit/>
          </a:bodyPr>
          <a:lstStyle/>
          <a:p>
            <a:r>
              <a:rPr lang="en-US" dirty="0"/>
              <a:t>Setting Up Your App</a:t>
            </a:r>
          </a:p>
        </p:txBody>
      </p:sp>
      <p:sp>
        <p:nvSpPr>
          <p:cNvPr id="3" name="Content Placeholder 2">
            <a:extLst>
              <a:ext uri="{FF2B5EF4-FFF2-40B4-BE49-F238E27FC236}">
                <a16:creationId xmlns:a16="http://schemas.microsoft.com/office/drawing/2014/main" id="{2DB6ACD3-CF86-4DFA-B276-044C4C010361}"/>
              </a:ext>
            </a:extLst>
          </p:cNvPr>
          <p:cNvSpPr>
            <a:spLocks noGrp="1"/>
          </p:cNvSpPr>
          <p:nvPr>
            <p:ph idx="1"/>
          </p:nvPr>
        </p:nvSpPr>
        <p:spPr>
          <a:xfrm>
            <a:off x="838201" y="2022601"/>
            <a:ext cx="10515503" cy="621987"/>
          </a:xfrm>
        </p:spPr>
        <p:txBody>
          <a:bodyPr>
            <a:normAutofit/>
          </a:bodyPr>
          <a:lstStyle/>
          <a:p>
            <a:r>
              <a:rPr lang="en-US" sz="2400" dirty="0"/>
              <a:t>What about IIS?</a:t>
            </a:r>
          </a:p>
        </p:txBody>
      </p:sp>
      <p:sp>
        <p:nvSpPr>
          <p:cNvPr id="9" name="TextBox 8">
            <a:extLst>
              <a:ext uri="{FF2B5EF4-FFF2-40B4-BE49-F238E27FC236}">
                <a16:creationId xmlns:a16="http://schemas.microsoft.com/office/drawing/2014/main" id="{37C23327-E442-48E6-9E73-78AB97D6A4BE}"/>
              </a:ext>
            </a:extLst>
          </p:cNvPr>
          <p:cNvSpPr txBox="1"/>
          <p:nvPr/>
        </p:nvSpPr>
        <p:spPr>
          <a:xfrm>
            <a:off x="833002" y="1938761"/>
            <a:ext cx="8196603" cy="1692771"/>
          </a:xfrm>
          <a:prstGeom prst="rect">
            <a:avLst/>
          </a:prstGeom>
          <a:noFill/>
        </p:spPr>
        <p:txBody>
          <a:bodyPr wrap="none" rtlCol="0">
            <a:spAutoFit/>
          </a:bodyPr>
          <a:lstStyle/>
          <a:p>
            <a:pPr marL="285750" indent="-285750">
              <a:buFont typeface="Arial" panose="020B0604020202020204" pitchFamily="34" charset="0"/>
              <a:buChar char="•"/>
            </a:pPr>
            <a:r>
              <a:rPr lang="en-US" sz="3200" b="1" dirty="0"/>
              <a:t>Application Insights Status Monitor</a:t>
            </a:r>
          </a:p>
          <a:p>
            <a:pPr marL="742950" lvl="1" indent="-285750">
              <a:buFont typeface="Arial" panose="020B0604020202020204" pitchFamily="34" charset="0"/>
              <a:buChar char="•"/>
            </a:pPr>
            <a:r>
              <a:rPr lang="en-US" sz="2400" dirty="0"/>
              <a:t>PowerShell Module</a:t>
            </a:r>
          </a:p>
          <a:p>
            <a:pPr marL="742950" lvl="1" indent="-285750">
              <a:buFont typeface="Arial" panose="020B0604020202020204" pitchFamily="34" charset="0"/>
              <a:buChar char="•"/>
            </a:pPr>
            <a:r>
              <a:rPr lang="en-US" sz="2400" dirty="0"/>
              <a:t>Codeless Instrumentation of .NET Web Apps hosted in IIS</a:t>
            </a:r>
          </a:p>
          <a:p>
            <a:pPr marL="742950" lvl="1" indent="-285750">
              <a:buFont typeface="Arial" panose="020B0604020202020204" pitchFamily="34" charset="0"/>
              <a:buChar char="•"/>
            </a:pPr>
            <a:r>
              <a:rPr lang="en-US" sz="2400" dirty="0"/>
              <a:t>API commands to “turn on “features”</a:t>
            </a:r>
          </a:p>
        </p:txBody>
      </p:sp>
    </p:spTree>
    <p:extLst>
      <p:ext uri="{BB962C8B-B14F-4D97-AF65-F5344CB8AC3E}">
        <p14:creationId xmlns:p14="http://schemas.microsoft.com/office/powerpoint/2010/main" val="14716207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3">
                                            <p:txEl>
                                              <p:pRg st="0" end="0"/>
                                            </p:txEl>
                                          </p:spTgt>
                                        </p:tgtEl>
                                      </p:cBhvr>
                                    </p:animEffect>
                                    <p:set>
                                      <p:cBhvr>
                                        <p:cTn id="12" dur="1" fill="hold">
                                          <p:stCondLst>
                                            <p:cond delay="499"/>
                                          </p:stCondLst>
                                        </p:cTn>
                                        <p:tgtEl>
                                          <p:spTgt spid="3">
                                            <p:txEl>
                                              <p:pRg st="0" end="0"/>
                                            </p:txEl>
                                          </p:spTgt>
                                        </p:tgtEl>
                                        <p:attrNameLst>
                                          <p:attrName>style.visibility</p:attrName>
                                        </p:attrNameLst>
                                      </p:cBhvr>
                                      <p:to>
                                        <p:strVal val="hidden"/>
                                      </p:to>
                                    </p:set>
                                  </p:childTnLst>
                                </p:cTn>
                              </p:par>
                              <p:par>
                                <p:cTn id="13" presetID="10" presetClass="entr" presetSubtype="0" fill="hold" grpId="0" nodeType="withEffect">
                                  <p:stCondLst>
                                    <p:cond delay="5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1000"/>
                                        <p:tgtEl>
                                          <p:spTgt spid="9">
                                            <p:txEl>
                                              <p:pRg st="0" end="0"/>
                                            </p:txEl>
                                          </p:spTgt>
                                        </p:tgtEl>
                                      </p:cBhvr>
                                    </p:animEffect>
                                  </p:childTnLst>
                                </p:cTn>
                              </p:par>
                              <p:par>
                                <p:cTn id="16" presetID="10" presetClass="entr" presetSubtype="0" fill="hold" grpId="0" nodeType="withEffect">
                                  <p:stCondLst>
                                    <p:cond delay="1500"/>
                                  </p:stCondLst>
                                  <p:childTnLst>
                                    <p:set>
                                      <p:cBhvr>
                                        <p:cTn id="17" dur="1" fill="hold">
                                          <p:stCondLst>
                                            <p:cond delay="0"/>
                                          </p:stCondLst>
                                        </p:cTn>
                                        <p:tgtEl>
                                          <p:spTgt spid="9">
                                            <p:txEl>
                                              <p:pRg st="1" end="1"/>
                                            </p:txEl>
                                          </p:spTgt>
                                        </p:tgtEl>
                                        <p:attrNameLst>
                                          <p:attrName>style.visibility</p:attrName>
                                        </p:attrNameLst>
                                      </p:cBhvr>
                                      <p:to>
                                        <p:strVal val="visible"/>
                                      </p:to>
                                    </p:set>
                                    <p:animEffect transition="in" filter="fade">
                                      <p:cBhvr>
                                        <p:cTn id="18" dur="1000"/>
                                        <p:tgtEl>
                                          <p:spTgt spid="9">
                                            <p:txEl>
                                              <p:pRg st="1" end="1"/>
                                            </p:txEl>
                                          </p:spTgt>
                                        </p:tgtEl>
                                      </p:cBhvr>
                                    </p:animEffect>
                                  </p:childTnLst>
                                </p:cTn>
                              </p:par>
                              <p:par>
                                <p:cTn id="19" presetID="10" presetClass="entr" presetSubtype="0" fill="hold" grpId="0" nodeType="withEffect">
                                  <p:stCondLst>
                                    <p:cond delay="2500"/>
                                  </p:stCondLst>
                                  <p:childTnLst>
                                    <p:set>
                                      <p:cBhvr>
                                        <p:cTn id="20" dur="1" fill="hold">
                                          <p:stCondLst>
                                            <p:cond delay="0"/>
                                          </p:stCondLst>
                                        </p:cTn>
                                        <p:tgtEl>
                                          <p:spTgt spid="9">
                                            <p:txEl>
                                              <p:pRg st="2" end="2"/>
                                            </p:txEl>
                                          </p:spTgt>
                                        </p:tgtEl>
                                        <p:attrNameLst>
                                          <p:attrName>style.visibility</p:attrName>
                                        </p:attrNameLst>
                                      </p:cBhvr>
                                      <p:to>
                                        <p:strVal val="visible"/>
                                      </p:to>
                                    </p:set>
                                    <p:animEffect transition="in" filter="fade">
                                      <p:cBhvr>
                                        <p:cTn id="21" dur="1000"/>
                                        <p:tgtEl>
                                          <p:spTgt spid="9">
                                            <p:txEl>
                                              <p:pRg st="2" end="2"/>
                                            </p:txEl>
                                          </p:spTgt>
                                        </p:tgtEl>
                                      </p:cBhvr>
                                    </p:animEffect>
                                  </p:childTnLst>
                                </p:cTn>
                              </p:par>
                              <p:par>
                                <p:cTn id="22" presetID="10" presetClass="entr" presetSubtype="0" fill="hold" grpId="0" nodeType="withEffect">
                                  <p:stCondLst>
                                    <p:cond delay="3500"/>
                                  </p:stCondLst>
                                  <p:childTnLst>
                                    <p:set>
                                      <p:cBhvr>
                                        <p:cTn id="23" dur="1" fill="hold">
                                          <p:stCondLst>
                                            <p:cond delay="0"/>
                                          </p:stCondLst>
                                        </p:cTn>
                                        <p:tgtEl>
                                          <p:spTgt spid="9">
                                            <p:txEl>
                                              <p:pRg st="3" end="3"/>
                                            </p:txEl>
                                          </p:spTgt>
                                        </p:tgtEl>
                                        <p:attrNameLst>
                                          <p:attrName>style.visibility</p:attrName>
                                        </p:attrNameLst>
                                      </p:cBhvr>
                                      <p:to>
                                        <p:strVal val="visible"/>
                                      </p:to>
                                    </p:set>
                                    <p:animEffect transition="in" filter="fade">
                                      <p:cBhvr>
                                        <p:cTn id="24" dur="10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uiExpand="1" build="allAtOnce"/>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207CC6-EAA1-4BFF-A48A-DECAD897271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3">
            <a:extLst>
              <a:ext uri="{FF2B5EF4-FFF2-40B4-BE49-F238E27FC236}">
                <a16:creationId xmlns:a16="http://schemas.microsoft.com/office/drawing/2014/main" id="{B234A3DD-923D-4166-8B19-7DD589908C6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6">
            <a:extLst>
              <a:ext uri="{FF2B5EF4-FFF2-40B4-BE49-F238E27FC236}">
                <a16:creationId xmlns:a16="http://schemas.microsoft.com/office/drawing/2014/main" id="{F6ACA5AC-3C5D-4994-B40F-FC8349E4D6F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2D7FE0-C164-4A92-AE01-2CCD8141C682}"/>
              </a:ext>
            </a:extLst>
          </p:cNvPr>
          <p:cNvSpPr>
            <a:spLocks noGrp="1"/>
          </p:cNvSpPr>
          <p:nvPr>
            <p:ph type="title"/>
          </p:nvPr>
        </p:nvSpPr>
        <p:spPr>
          <a:xfrm>
            <a:off x="804671" y="2600324"/>
            <a:ext cx="7637580" cy="3277961"/>
          </a:xfrm>
        </p:spPr>
        <p:txBody>
          <a:bodyPr vert="horz" lIns="91440" tIns="45720" rIns="91440" bIns="45720" rtlCol="0" anchor="t">
            <a:normAutofit/>
          </a:bodyPr>
          <a:lstStyle/>
          <a:p>
            <a:r>
              <a:rPr lang="en-US" sz="8800" kern="1200" dirty="0">
                <a:solidFill>
                  <a:schemeClr val="tx1"/>
                </a:solidFill>
                <a:latin typeface="+mj-lt"/>
                <a:ea typeface="+mj-ea"/>
                <a:cs typeface="+mj-cs"/>
              </a:rPr>
              <a:t>Setting up App Insights</a:t>
            </a:r>
          </a:p>
        </p:txBody>
      </p:sp>
      <p:sp>
        <p:nvSpPr>
          <p:cNvPr id="3" name="Content Placeholder 2">
            <a:extLst>
              <a:ext uri="{FF2B5EF4-FFF2-40B4-BE49-F238E27FC236}">
                <a16:creationId xmlns:a16="http://schemas.microsoft.com/office/drawing/2014/main" id="{3268A64B-84D3-4B91-9768-13F0B1310CB3}"/>
              </a:ext>
            </a:extLst>
          </p:cNvPr>
          <p:cNvSpPr>
            <a:spLocks noGrp="1"/>
          </p:cNvSpPr>
          <p:nvPr>
            <p:ph idx="1"/>
          </p:nvPr>
        </p:nvSpPr>
        <p:spPr>
          <a:xfrm>
            <a:off x="804672" y="1300450"/>
            <a:ext cx="4167376" cy="1155525"/>
          </a:xfrm>
        </p:spPr>
        <p:txBody>
          <a:bodyPr vert="horz" lIns="91440" tIns="45720" rIns="91440" bIns="45720" rtlCol="0" anchor="b">
            <a:normAutofit/>
          </a:bodyPr>
          <a:lstStyle/>
          <a:p>
            <a:pPr marL="0" indent="0">
              <a:buNone/>
            </a:pPr>
            <a:r>
              <a:rPr lang="en-US" sz="6000" kern="1200" dirty="0">
                <a:solidFill>
                  <a:schemeClr val="tx1"/>
                </a:solidFill>
                <a:latin typeface="+mn-lt"/>
                <a:ea typeface="+mn-ea"/>
                <a:cs typeface="+mn-cs"/>
              </a:rPr>
              <a:t>Demo</a:t>
            </a:r>
          </a:p>
        </p:txBody>
      </p:sp>
    </p:spTree>
    <p:extLst>
      <p:ext uri="{BB962C8B-B14F-4D97-AF65-F5344CB8AC3E}">
        <p14:creationId xmlns:p14="http://schemas.microsoft.com/office/powerpoint/2010/main" val="3353837823"/>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207CC6-EAA1-4BFF-A48A-DECAD897271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3">
            <a:extLst>
              <a:ext uri="{FF2B5EF4-FFF2-40B4-BE49-F238E27FC236}">
                <a16:creationId xmlns:a16="http://schemas.microsoft.com/office/drawing/2014/main" id="{B234A3DD-923D-4166-8B19-7DD589908C6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6">
            <a:extLst>
              <a:ext uri="{FF2B5EF4-FFF2-40B4-BE49-F238E27FC236}">
                <a16:creationId xmlns:a16="http://schemas.microsoft.com/office/drawing/2014/main" id="{F6ACA5AC-3C5D-4994-B40F-FC8349E4D6F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2D7FE0-C164-4A92-AE01-2CCD8141C682}"/>
              </a:ext>
            </a:extLst>
          </p:cNvPr>
          <p:cNvSpPr>
            <a:spLocks noGrp="1"/>
          </p:cNvSpPr>
          <p:nvPr>
            <p:ph type="title"/>
          </p:nvPr>
        </p:nvSpPr>
        <p:spPr>
          <a:xfrm>
            <a:off x="804671" y="2600324"/>
            <a:ext cx="7637580" cy="3277961"/>
          </a:xfrm>
        </p:spPr>
        <p:txBody>
          <a:bodyPr vert="horz" lIns="91440" tIns="45720" rIns="91440" bIns="45720" rtlCol="0" anchor="t">
            <a:normAutofit/>
          </a:bodyPr>
          <a:lstStyle/>
          <a:p>
            <a:r>
              <a:rPr lang="en-US" sz="8800" kern="1200" dirty="0">
                <a:solidFill>
                  <a:schemeClr val="tx1"/>
                </a:solidFill>
                <a:latin typeface="+mj-lt"/>
                <a:ea typeface="+mj-ea"/>
                <a:cs typeface="+mj-cs"/>
              </a:rPr>
              <a:t>What do I do with this data?</a:t>
            </a:r>
          </a:p>
        </p:txBody>
      </p:sp>
    </p:spTree>
    <p:extLst>
      <p:ext uri="{BB962C8B-B14F-4D97-AF65-F5344CB8AC3E}">
        <p14:creationId xmlns:p14="http://schemas.microsoft.com/office/powerpoint/2010/main" val="3825723028"/>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5B8B281-99C3-4BCA-BEFC-93DE9EC0886D}"/>
              </a:ext>
            </a:extLst>
          </p:cNvPr>
          <p:cNvSpPr>
            <a:spLocks noGrp="1"/>
          </p:cNvSpPr>
          <p:nvPr>
            <p:ph type="title"/>
          </p:nvPr>
        </p:nvSpPr>
        <p:spPr>
          <a:xfrm>
            <a:off x="833002" y="365125"/>
            <a:ext cx="10520702" cy="1325563"/>
          </a:xfrm>
        </p:spPr>
        <p:txBody>
          <a:bodyPr>
            <a:normAutofit/>
          </a:bodyPr>
          <a:lstStyle/>
          <a:p>
            <a:r>
              <a:rPr lang="en-US" dirty="0"/>
              <a:t>Consuming the Data</a:t>
            </a:r>
          </a:p>
        </p:txBody>
      </p:sp>
      <p:pic>
        <p:nvPicPr>
          <p:cNvPr id="5" name="Picture 4">
            <a:extLst>
              <a:ext uri="{FF2B5EF4-FFF2-40B4-BE49-F238E27FC236}">
                <a16:creationId xmlns:a16="http://schemas.microsoft.com/office/drawing/2014/main" id="{5850F771-9E7D-477A-BE36-E6A56AA7BCC4}"/>
              </a:ext>
            </a:extLst>
          </p:cNvPr>
          <p:cNvPicPr>
            <a:picLocks noChangeAspect="1"/>
          </p:cNvPicPr>
          <p:nvPr/>
        </p:nvPicPr>
        <p:blipFill>
          <a:blip r:embed="rId3"/>
          <a:stretch>
            <a:fillRect/>
          </a:stretch>
        </p:blipFill>
        <p:spPr>
          <a:xfrm>
            <a:off x="399952" y="205872"/>
            <a:ext cx="10520702" cy="6034397"/>
          </a:xfrm>
          <a:prstGeom prst="rect">
            <a:avLst/>
          </a:prstGeom>
        </p:spPr>
      </p:pic>
      <p:pic>
        <p:nvPicPr>
          <p:cNvPr id="6" name="Picture 5">
            <a:extLst>
              <a:ext uri="{FF2B5EF4-FFF2-40B4-BE49-F238E27FC236}">
                <a16:creationId xmlns:a16="http://schemas.microsoft.com/office/drawing/2014/main" id="{1B23FB22-AC4D-4807-8302-5EB0CC575EDD}"/>
              </a:ext>
            </a:extLst>
          </p:cNvPr>
          <p:cNvPicPr>
            <a:picLocks noChangeAspect="1"/>
          </p:cNvPicPr>
          <p:nvPr/>
        </p:nvPicPr>
        <p:blipFill>
          <a:blip r:embed="rId4"/>
          <a:stretch>
            <a:fillRect/>
          </a:stretch>
        </p:blipFill>
        <p:spPr>
          <a:xfrm>
            <a:off x="1354974" y="421673"/>
            <a:ext cx="9249943" cy="6230455"/>
          </a:xfrm>
          <a:prstGeom prst="rect">
            <a:avLst/>
          </a:prstGeom>
        </p:spPr>
      </p:pic>
      <p:pic>
        <p:nvPicPr>
          <p:cNvPr id="9" name="Picture 8">
            <a:extLst>
              <a:ext uri="{FF2B5EF4-FFF2-40B4-BE49-F238E27FC236}">
                <a16:creationId xmlns:a16="http://schemas.microsoft.com/office/drawing/2014/main" id="{907F3A56-ABEF-4F5F-9C64-D89F5CB840A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86999" y="205872"/>
            <a:ext cx="9412707" cy="6581883"/>
          </a:xfrm>
          <a:prstGeom prst="rect">
            <a:avLst/>
          </a:prstGeom>
        </p:spPr>
      </p:pic>
      <p:pic>
        <p:nvPicPr>
          <p:cNvPr id="15" name="Picture 14">
            <a:extLst>
              <a:ext uri="{FF2B5EF4-FFF2-40B4-BE49-F238E27FC236}">
                <a16:creationId xmlns:a16="http://schemas.microsoft.com/office/drawing/2014/main" id="{5127E3BA-435A-47CA-BC1D-F86F071F23C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3530" y="521934"/>
            <a:ext cx="11263224" cy="5402271"/>
          </a:xfrm>
          <a:prstGeom prst="rect">
            <a:avLst/>
          </a:prstGeom>
        </p:spPr>
      </p:pic>
      <p:pic>
        <p:nvPicPr>
          <p:cNvPr id="19" name="Picture 18">
            <a:extLst>
              <a:ext uri="{FF2B5EF4-FFF2-40B4-BE49-F238E27FC236}">
                <a16:creationId xmlns:a16="http://schemas.microsoft.com/office/drawing/2014/main" id="{E7449BF5-F33F-4061-8FF0-9875240BB8B5}"/>
              </a:ext>
            </a:extLst>
          </p:cNvPr>
          <p:cNvPicPr>
            <a:picLocks noChangeAspect="1"/>
          </p:cNvPicPr>
          <p:nvPr/>
        </p:nvPicPr>
        <p:blipFill>
          <a:blip r:embed="rId7"/>
          <a:stretch>
            <a:fillRect/>
          </a:stretch>
        </p:blipFill>
        <p:spPr>
          <a:xfrm>
            <a:off x="332415" y="416750"/>
            <a:ext cx="11295059" cy="5919316"/>
          </a:xfrm>
          <a:prstGeom prst="rect">
            <a:avLst/>
          </a:prstGeom>
        </p:spPr>
      </p:pic>
      <p:pic>
        <p:nvPicPr>
          <p:cNvPr id="24" name="Picture 23">
            <a:extLst>
              <a:ext uri="{FF2B5EF4-FFF2-40B4-BE49-F238E27FC236}">
                <a16:creationId xmlns:a16="http://schemas.microsoft.com/office/drawing/2014/main" id="{F4606BCA-ADFA-47E6-B8B6-B29DC7C27B0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55758" y="291357"/>
            <a:ext cx="11475187" cy="6201518"/>
          </a:xfrm>
          <a:prstGeom prst="rect">
            <a:avLst/>
          </a:prstGeom>
        </p:spPr>
      </p:pic>
      <p:pic>
        <p:nvPicPr>
          <p:cNvPr id="26" name="Picture 25">
            <a:extLst>
              <a:ext uri="{FF2B5EF4-FFF2-40B4-BE49-F238E27FC236}">
                <a16:creationId xmlns:a16="http://schemas.microsoft.com/office/drawing/2014/main" id="{970AC2A0-6A82-467F-A804-B7F71F8458D9}"/>
              </a:ext>
            </a:extLst>
          </p:cNvPr>
          <p:cNvPicPr>
            <a:picLocks noChangeAspect="1"/>
          </p:cNvPicPr>
          <p:nvPr/>
        </p:nvPicPr>
        <p:blipFill>
          <a:blip r:embed="rId9"/>
          <a:stretch>
            <a:fillRect/>
          </a:stretch>
        </p:blipFill>
        <p:spPr>
          <a:xfrm>
            <a:off x="182629" y="287420"/>
            <a:ext cx="11663178" cy="6418785"/>
          </a:xfrm>
          <a:prstGeom prst="rect">
            <a:avLst/>
          </a:prstGeom>
        </p:spPr>
      </p:pic>
      <p:pic>
        <p:nvPicPr>
          <p:cNvPr id="3" name="Picture 2">
            <a:extLst>
              <a:ext uri="{FF2B5EF4-FFF2-40B4-BE49-F238E27FC236}">
                <a16:creationId xmlns:a16="http://schemas.microsoft.com/office/drawing/2014/main" id="{99302F76-8B6F-4E32-B79B-4943407F8FCC}"/>
              </a:ext>
            </a:extLst>
          </p:cNvPr>
          <p:cNvPicPr>
            <a:picLocks noChangeAspect="1"/>
          </p:cNvPicPr>
          <p:nvPr/>
        </p:nvPicPr>
        <p:blipFill>
          <a:blip r:embed="rId10"/>
          <a:stretch>
            <a:fillRect/>
          </a:stretch>
        </p:blipFill>
        <p:spPr>
          <a:xfrm>
            <a:off x="3486860" y="217175"/>
            <a:ext cx="5054716" cy="6385458"/>
          </a:xfrm>
          <a:prstGeom prst="rect">
            <a:avLst/>
          </a:prstGeom>
        </p:spPr>
      </p:pic>
    </p:spTree>
    <p:extLst>
      <p:ext uri="{BB962C8B-B14F-4D97-AF65-F5344CB8AC3E}">
        <p14:creationId xmlns:p14="http://schemas.microsoft.com/office/powerpoint/2010/main" val="68637280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0"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nodeType="clickEffect">
                                  <p:stCondLst>
                                    <p:cond delay="0"/>
                                  </p:stCondLst>
                                  <p:childTnLst>
                                    <p:animEffect transition="out" filter="fade">
                                      <p:cBhvr>
                                        <p:cTn id="13" dur="500"/>
                                        <p:tgtEl>
                                          <p:spTgt spid="5"/>
                                        </p:tgtEl>
                                      </p:cBhvr>
                                    </p:animEffect>
                                    <p:set>
                                      <p:cBhvr>
                                        <p:cTn id="14" dur="1" fill="hold">
                                          <p:stCondLst>
                                            <p:cond delay="499"/>
                                          </p:stCondLst>
                                        </p:cTn>
                                        <p:tgtEl>
                                          <p:spTgt spid="5"/>
                                        </p:tgtEl>
                                        <p:attrNameLst>
                                          <p:attrName>style.visibility</p:attrName>
                                        </p:attrNameLst>
                                      </p:cBhvr>
                                      <p:to>
                                        <p:strVal val="hidden"/>
                                      </p:to>
                                    </p:set>
                                  </p:childTnLst>
                                </p:cTn>
                              </p:par>
                              <p:par>
                                <p:cTn id="15" presetID="10"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6"/>
                                        </p:tgtEl>
                                      </p:cBhvr>
                                    </p:animEffect>
                                    <p:set>
                                      <p:cBhvr>
                                        <p:cTn id="22" dur="1" fill="hold">
                                          <p:stCondLst>
                                            <p:cond delay="499"/>
                                          </p:stCondLst>
                                        </p:cTn>
                                        <p:tgtEl>
                                          <p:spTgt spid="6"/>
                                        </p:tgtEl>
                                        <p:attrNameLst>
                                          <p:attrName>style.visibility</p:attrName>
                                        </p:attrNameLst>
                                      </p:cBhvr>
                                      <p:to>
                                        <p:strVal val="hidden"/>
                                      </p:to>
                                    </p:set>
                                  </p:childTnLst>
                                </p:cTn>
                              </p:par>
                              <p:par>
                                <p:cTn id="23" presetID="10"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nodeType="clickEffect">
                                  <p:stCondLst>
                                    <p:cond delay="0"/>
                                  </p:stCondLst>
                                  <p:childTnLst>
                                    <p:animEffect transition="out" filter="fade">
                                      <p:cBhvr>
                                        <p:cTn id="29" dur="500"/>
                                        <p:tgtEl>
                                          <p:spTgt spid="9"/>
                                        </p:tgtEl>
                                      </p:cBhvr>
                                    </p:animEffect>
                                    <p:set>
                                      <p:cBhvr>
                                        <p:cTn id="30" dur="1" fill="hold">
                                          <p:stCondLst>
                                            <p:cond delay="499"/>
                                          </p:stCondLst>
                                        </p:cTn>
                                        <p:tgtEl>
                                          <p:spTgt spid="9"/>
                                        </p:tgtEl>
                                        <p:attrNameLst>
                                          <p:attrName>style.visibility</p:attrName>
                                        </p:attrNameLst>
                                      </p:cBhvr>
                                      <p:to>
                                        <p:strVal val="hidden"/>
                                      </p:to>
                                    </p:set>
                                  </p:childTnLst>
                                </p:cTn>
                              </p:par>
                              <p:par>
                                <p:cTn id="31" presetID="10"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nodeType="clickEffect">
                                  <p:stCondLst>
                                    <p:cond delay="0"/>
                                  </p:stCondLst>
                                  <p:childTnLst>
                                    <p:animEffect transition="out" filter="fade">
                                      <p:cBhvr>
                                        <p:cTn id="37" dur="500"/>
                                        <p:tgtEl>
                                          <p:spTgt spid="15"/>
                                        </p:tgtEl>
                                      </p:cBhvr>
                                    </p:animEffect>
                                    <p:set>
                                      <p:cBhvr>
                                        <p:cTn id="38" dur="1" fill="hold">
                                          <p:stCondLst>
                                            <p:cond delay="499"/>
                                          </p:stCondLst>
                                        </p:cTn>
                                        <p:tgtEl>
                                          <p:spTgt spid="15"/>
                                        </p:tgtEl>
                                        <p:attrNameLst>
                                          <p:attrName>style.visibility</p:attrName>
                                        </p:attrNameLst>
                                      </p:cBhvr>
                                      <p:to>
                                        <p:strVal val="hidden"/>
                                      </p:to>
                                    </p:set>
                                  </p:childTnLst>
                                </p:cTn>
                              </p:par>
                              <p:par>
                                <p:cTn id="39" presetID="10" presetClass="entr" presetSubtype="0"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xit" presetSubtype="0" fill="hold" nodeType="clickEffect">
                                  <p:stCondLst>
                                    <p:cond delay="0"/>
                                  </p:stCondLst>
                                  <p:childTnLst>
                                    <p:animEffect transition="out" filter="fade">
                                      <p:cBhvr>
                                        <p:cTn id="45" dur="500"/>
                                        <p:tgtEl>
                                          <p:spTgt spid="19"/>
                                        </p:tgtEl>
                                      </p:cBhvr>
                                    </p:animEffect>
                                    <p:set>
                                      <p:cBhvr>
                                        <p:cTn id="46" dur="1" fill="hold">
                                          <p:stCondLst>
                                            <p:cond delay="499"/>
                                          </p:stCondLst>
                                        </p:cTn>
                                        <p:tgtEl>
                                          <p:spTgt spid="19"/>
                                        </p:tgtEl>
                                        <p:attrNameLst>
                                          <p:attrName>style.visibility</p:attrName>
                                        </p:attrNameLst>
                                      </p:cBhvr>
                                      <p:to>
                                        <p:strVal val="hidden"/>
                                      </p:to>
                                    </p:set>
                                  </p:childTnLst>
                                </p:cTn>
                              </p:par>
                              <p:par>
                                <p:cTn id="47" presetID="10" presetClass="entr" presetSubtype="0" fill="hold" nodeType="with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fade">
                                      <p:cBhvr>
                                        <p:cTn id="49" dur="500"/>
                                        <p:tgtEl>
                                          <p:spTgt spid="24"/>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xit" presetSubtype="0" fill="hold" nodeType="clickEffect">
                                  <p:stCondLst>
                                    <p:cond delay="0"/>
                                  </p:stCondLst>
                                  <p:childTnLst>
                                    <p:animEffect transition="out" filter="fade">
                                      <p:cBhvr>
                                        <p:cTn id="53" dur="500"/>
                                        <p:tgtEl>
                                          <p:spTgt spid="24"/>
                                        </p:tgtEl>
                                      </p:cBhvr>
                                    </p:animEffect>
                                    <p:set>
                                      <p:cBhvr>
                                        <p:cTn id="54" dur="1" fill="hold">
                                          <p:stCondLst>
                                            <p:cond delay="499"/>
                                          </p:stCondLst>
                                        </p:cTn>
                                        <p:tgtEl>
                                          <p:spTgt spid="24"/>
                                        </p:tgtEl>
                                        <p:attrNameLst>
                                          <p:attrName>style.visibility</p:attrName>
                                        </p:attrNameLst>
                                      </p:cBhvr>
                                      <p:to>
                                        <p:strVal val="hidden"/>
                                      </p:to>
                                    </p:set>
                                  </p:childTnLst>
                                </p:cTn>
                              </p:par>
                              <p:par>
                                <p:cTn id="55" presetID="10" presetClass="entr" presetSubtype="0" fill="hold" nodeType="withEffect">
                                  <p:stCondLst>
                                    <p:cond delay="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500"/>
                                        <p:tgtEl>
                                          <p:spTgt spid="26"/>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nodeType="clickEffect">
                                  <p:stCondLst>
                                    <p:cond delay="0"/>
                                  </p:stCondLst>
                                  <p:childTnLst>
                                    <p:animEffect transition="out" filter="fade">
                                      <p:cBhvr>
                                        <p:cTn id="61" dur="500"/>
                                        <p:tgtEl>
                                          <p:spTgt spid="26"/>
                                        </p:tgtEl>
                                      </p:cBhvr>
                                    </p:animEffect>
                                    <p:set>
                                      <p:cBhvr>
                                        <p:cTn id="62" dur="1" fill="hold">
                                          <p:stCondLst>
                                            <p:cond delay="499"/>
                                          </p:stCondLst>
                                        </p:cTn>
                                        <p:tgtEl>
                                          <p:spTgt spid="26"/>
                                        </p:tgtEl>
                                        <p:attrNameLst>
                                          <p:attrName>style.visibility</p:attrName>
                                        </p:attrNameLst>
                                      </p:cBhvr>
                                      <p:to>
                                        <p:strVal val="hidden"/>
                                      </p:to>
                                    </p:set>
                                  </p:childTnLst>
                                </p:cTn>
                              </p:par>
                              <p:par>
                                <p:cTn id="63" presetID="10" presetClass="entr" presetSubtype="0" fill="hold" nodeType="withEffect">
                                  <p:stCondLst>
                                    <p:cond delay="0"/>
                                  </p:stCondLst>
                                  <p:childTnLst>
                                    <p:set>
                                      <p:cBhvr>
                                        <p:cTn id="64" dur="1" fill="hold">
                                          <p:stCondLst>
                                            <p:cond delay="0"/>
                                          </p:stCondLst>
                                        </p:cTn>
                                        <p:tgtEl>
                                          <p:spTgt spid="3"/>
                                        </p:tgtEl>
                                        <p:attrNameLst>
                                          <p:attrName>style.visibility</p:attrName>
                                        </p:attrNameLst>
                                      </p:cBhvr>
                                      <p:to>
                                        <p:strVal val="visible"/>
                                      </p:to>
                                    </p:set>
                                    <p:animEffect transition="in" filter="fade">
                                      <p:cBhvr>
                                        <p:cTn id="6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207CC6-EAA1-4BFF-A48A-DECAD897271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3">
            <a:extLst>
              <a:ext uri="{FF2B5EF4-FFF2-40B4-BE49-F238E27FC236}">
                <a16:creationId xmlns:a16="http://schemas.microsoft.com/office/drawing/2014/main" id="{B234A3DD-923D-4166-8B19-7DD589908C6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6">
            <a:extLst>
              <a:ext uri="{FF2B5EF4-FFF2-40B4-BE49-F238E27FC236}">
                <a16:creationId xmlns:a16="http://schemas.microsoft.com/office/drawing/2014/main" id="{F6ACA5AC-3C5D-4994-B40F-FC8349E4D6F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4E0D3A-5125-4E7E-9D8A-6A0C7D201FDD}"/>
              </a:ext>
            </a:extLst>
          </p:cNvPr>
          <p:cNvSpPr>
            <a:spLocks noGrp="1"/>
          </p:cNvSpPr>
          <p:nvPr>
            <p:ph type="title"/>
          </p:nvPr>
        </p:nvSpPr>
        <p:spPr>
          <a:xfrm>
            <a:off x="804671" y="2600324"/>
            <a:ext cx="6405753" cy="3277961"/>
          </a:xfrm>
        </p:spPr>
        <p:txBody>
          <a:bodyPr vert="horz" lIns="91440" tIns="45720" rIns="91440" bIns="45720" rtlCol="0" anchor="t">
            <a:noAutofit/>
          </a:bodyPr>
          <a:lstStyle/>
          <a:p>
            <a:r>
              <a:rPr lang="en-US" sz="8800" kern="1200" dirty="0">
                <a:solidFill>
                  <a:schemeClr val="tx1"/>
                </a:solidFill>
                <a:latin typeface="+mj-lt"/>
                <a:ea typeface="+mj-ea"/>
                <a:cs typeface="+mj-cs"/>
              </a:rPr>
              <a:t>Consuming Telemetry in Action</a:t>
            </a:r>
          </a:p>
        </p:txBody>
      </p:sp>
      <p:sp>
        <p:nvSpPr>
          <p:cNvPr id="3" name="Content Placeholder 2">
            <a:extLst>
              <a:ext uri="{FF2B5EF4-FFF2-40B4-BE49-F238E27FC236}">
                <a16:creationId xmlns:a16="http://schemas.microsoft.com/office/drawing/2014/main" id="{DD88E765-5787-4FD8-8B37-1856634B5695}"/>
              </a:ext>
            </a:extLst>
          </p:cNvPr>
          <p:cNvSpPr>
            <a:spLocks noGrp="1"/>
          </p:cNvSpPr>
          <p:nvPr>
            <p:ph idx="1"/>
          </p:nvPr>
        </p:nvSpPr>
        <p:spPr>
          <a:xfrm>
            <a:off x="804672" y="1300450"/>
            <a:ext cx="4167376" cy="1155525"/>
          </a:xfrm>
        </p:spPr>
        <p:txBody>
          <a:bodyPr vert="horz" lIns="91440" tIns="45720" rIns="91440" bIns="45720" rtlCol="0" anchor="b">
            <a:normAutofit/>
          </a:bodyPr>
          <a:lstStyle/>
          <a:p>
            <a:pPr marL="0" indent="0">
              <a:buNone/>
            </a:pPr>
            <a:r>
              <a:rPr lang="en-US" sz="6000" kern="1200" dirty="0">
                <a:solidFill>
                  <a:schemeClr val="tx1"/>
                </a:solidFill>
                <a:latin typeface="+mn-lt"/>
                <a:ea typeface="+mn-ea"/>
                <a:cs typeface="+mn-cs"/>
              </a:rPr>
              <a:t>Demo</a:t>
            </a:r>
          </a:p>
        </p:txBody>
      </p:sp>
    </p:spTree>
    <p:extLst>
      <p:ext uri="{BB962C8B-B14F-4D97-AF65-F5344CB8AC3E}">
        <p14:creationId xmlns:p14="http://schemas.microsoft.com/office/powerpoint/2010/main" val="808419036"/>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207CC6-EAA1-4BFF-A48A-DECAD897271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3">
            <a:extLst>
              <a:ext uri="{FF2B5EF4-FFF2-40B4-BE49-F238E27FC236}">
                <a16:creationId xmlns:a16="http://schemas.microsoft.com/office/drawing/2014/main" id="{B234A3DD-923D-4166-8B19-7DD589908C6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6">
            <a:extLst>
              <a:ext uri="{FF2B5EF4-FFF2-40B4-BE49-F238E27FC236}">
                <a16:creationId xmlns:a16="http://schemas.microsoft.com/office/drawing/2014/main" id="{F6ACA5AC-3C5D-4994-B40F-FC8349E4D6F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4E0D3A-5125-4E7E-9D8A-6A0C7D201FDD}"/>
              </a:ext>
            </a:extLst>
          </p:cNvPr>
          <p:cNvSpPr>
            <a:spLocks noGrp="1"/>
          </p:cNvSpPr>
          <p:nvPr>
            <p:ph type="title"/>
          </p:nvPr>
        </p:nvSpPr>
        <p:spPr>
          <a:xfrm>
            <a:off x="804671" y="2600324"/>
            <a:ext cx="6405753" cy="3277961"/>
          </a:xfrm>
        </p:spPr>
        <p:txBody>
          <a:bodyPr vert="horz" lIns="91440" tIns="45720" rIns="91440" bIns="45720" rtlCol="0" anchor="t">
            <a:noAutofit/>
          </a:bodyPr>
          <a:lstStyle/>
          <a:p>
            <a:r>
              <a:rPr lang="en-US" sz="8800" kern="1200" dirty="0">
                <a:solidFill>
                  <a:schemeClr val="tx1"/>
                </a:solidFill>
                <a:latin typeface="+mj-lt"/>
                <a:ea typeface="+mj-ea"/>
                <a:cs typeface="+mj-cs"/>
              </a:rPr>
              <a:t>I have production </a:t>
            </a:r>
            <a:r>
              <a:rPr lang="en-US" sz="8800" dirty="0"/>
              <a:t>i</a:t>
            </a:r>
            <a:r>
              <a:rPr lang="en-US" sz="8800" kern="1200" dirty="0">
                <a:solidFill>
                  <a:schemeClr val="tx1"/>
                </a:solidFill>
                <a:latin typeface="+mj-lt"/>
                <a:ea typeface="+mj-ea"/>
                <a:cs typeface="+mj-cs"/>
              </a:rPr>
              <a:t>ssues</a:t>
            </a:r>
          </a:p>
        </p:txBody>
      </p:sp>
    </p:spTree>
    <p:extLst>
      <p:ext uri="{BB962C8B-B14F-4D97-AF65-F5344CB8AC3E}">
        <p14:creationId xmlns:p14="http://schemas.microsoft.com/office/powerpoint/2010/main" val="2326113012"/>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1E84B80-4484-43D1-BF73-AF7E2BA5688C}"/>
              </a:ext>
            </a:extLst>
          </p:cNvPr>
          <p:cNvSpPr>
            <a:spLocks noGrp="1"/>
          </p:cNvSpPr>
          <p:nvPr>
            <p:ph type="title"/>
          </p:nvPr>
        </p:nvSpPr>
        <p:spPr>
          <a:xfrm>
            <a:off x="833097" y="365125"/>
            <a:ext cx="10520702" cy="1325563"/>
          </a:xfrm>
        </p:spPr>
        <p:txBody>
          <a:bodyPr>
            <a:normAutofit/>
          </a:bodyPr>
          <a:lstStyle/>
          <a:p>
            <a:r>
              <a:rPr lang="en-US" dirty="0"/>
              <a:t>Reasons for Production Issues</a:t>
            </a:r>
          </a:p>
        </p:txBody>
      </p:sp>
      <p:sp>
        <p:nvSpPr>
          <p:cNvPr id="3" name="Content Placeholder 2">
            <a:extLst>
              <a:ext uri="{FF2B5EF4-FFF2-40B4-BE49-F238E27FC236}">
                <a16:creationId xmlns:a16="http://schemas.microsoft.com/office/drawing/2014/main" id="{FDC4DB02-F00F-4C7A-A519-BD367DEA6700}"/>
              </a:ext>
            </a:extLst>
          </p:cNvPr>
          <p:cNvSpPr>
            <a:spLocks noGrp="1"/>
          </p:cNvSpPr>
          <p:nvPr>
            <p:ph idx="1"/>
          </p:nvPr>
        </p:nvSpPr>
        <p:spPr>
          <a:xfrm>
            <a:off x="838201" y="2022601"/>
            <a:ext cx="10515598" cy="4154361"/>
          </a:xfrm>
        </p:spPr>
        <p:txBody>
          <a:bodyPr>
            <a:normAutofit/>
          </a:bodyPr>
          <a:lstStyle/>
          <a:p>
            <a:r>
              <a:rPr lang="en-US" sz="3600" dirty="0"/>
              <a:t>Environment Configuration</a:t>
            </a:r>
          </a:p>
          <a:p>
            <a:r>
              <a:rPr lang="en-US" sz="3600" dirty="0"/>
              <a:t>Data Exposing Bugs in Code</a:t>
            </a:r>
          </a:p>
          <a:p>
            <a:r>
              <a:rPr lang="en-US" sz="3600" dirty="0"/>
              <a:t>Scaling Issues</a:t>
            </a:r>
          </a:p>
          <a:p>
            <a:r>
              <a:rPr lang="en-US" sz="3600" dirty="0"/>
              <a:t>What Else?</a:t>
            </a:r>
          </a:p>
        </p:txBody>
      </p:sp>
    </p:spTree>
    <p:extLst>
      <p:ext uri="{BB962C8B-B14F-4D97-AF65-F5344CB8AC3E}">
        <p14:creationId xmlns:p14="http://schemas.microsoft.com/office/powerpoint/2010/main" val="5250561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F9FD706-A1D3-40F6-9877-18F2E4D17517}"/>
              </a:ext>
            </a:extLst>
          </p:cNvPr>
          <p:cNvSpPr>
            <a:spLocks noGrp="1"/>
          </p:cNvSpPr>
          <p:nvPr>
            <p:ph type="title"/>
          </p:nvPr>
        </p:nvSpPr>
        <p:spPr>
          <a:xfrm>
            <a:off x="833002" y="365125"/>
            <a:ext cx="10520702" cy="1325563"/>
          </a:xfrm>
        </p:spPr>
        <p:txBody>
          <a:bodyPr>
            <a:normAutofit/>
          </a:bodyPr>
          <a:lstStyle/>
          <a:p>
            <a:r>
              <a:rPr lang="en-US" dirty="0"/>
              <a:t>Triage Options</a:t>
            </a:r>
          </a:p>
        </p:txBody>
      </p:sp>
      <p:sp>
        <p:nvSpPr>
          <p:cNvPr id="3" name="Content Placeholder 2">
            <a:extLst>
              <a:ext uri="{FF2B5EF4-FFF2-40B4-BE49-F238E27FC236}">
                <a16:creationId xmlns:a16="http://schemas.microsoft.com/office/drawing/2014/main" id="{E41B935F-CE89-4570-B28A-4BFBE231D66C}"/>
              </a:ext>
            </a:extLst>
          </p:cNvPr>
          <p:cNvSpPr>
            <a:spLocks noGrp="1"/>
          </p:cNvSpPr>
          <p:nvPr>
            <p:ph idx="1"/>
          </p:nvPr>
        </p:nvSpPr>
        <p:spPr>
          <a:xfrm>
            <a:off x="838201" y="2022601"/>
            <a:ext cx="10515598" cy="4154361"/>
          </a:xfrm>
        </p:spPr>
        <p:txBody>
          <a:bodyPr>
            <a:normAutofit/>
          </a:bodyPr>
          <a:lstStyle/>
          <a:p>
            <a:r>
              <a:rPr lang="en-US" sz="3200" dirty="0"/>
              <a:t>Copy Down Production Data to Local</a:t>
            </a:r>
          </a:p>
          <a:p>
            <a:r>
              <a:rPr lang="en-US" sz="3200" dirty="0"/>
              <a:t>Use Production Staging Environment</a:t>
            </a:r>
          </a:p>
          <a:p>
            <a:r>
              <a:rPr lang="en-US" sz="3200" dirty="0"/>
              <a:t>Read Logs (IIS, DB Logs, </a:t>
            </a:r>
            <a:r>
              <a:rPr lang="en-US" sz="3200" dirty="0" err="1"/>
              <a:t>etc</a:t>
            </a:r>
            <a:r>
              <a:rPr lang="en-US" sz="3200" dirty="0"/>
              <a:t>)</a:t>
            </a:r>
          </a:p>
          <a:p>
            <a:endParaRPr lang="en-US" sz="3200" dirty="0"/>
          </a:p>
          <a:p>
            <a:endParaRPr lang="en-US" sz="3200" dirty="0"/>
          </a:p>
          <a:p>
            <a:r>
              <a:rPr lang="en-US" sz="3200" dirty="0"/>
              <a:t>Attach Debugger to Prod.. NO, STOP, DO NOT PASS GO</a:t>
            </a:r>
          </a:p>
        </p:txBody>
      </p:sp>
      <p:pic>
        <p:nvPicPr>
          <p:cNvPr id="5" name="Picture 4">
            <a:extLst>
              <a:ext uri="{FF2B5EF4-FFF2-40B4-BE49-F238E27FC236}">
                <a16:creationId xmlns:a16="http://schemas.microsoft.com/office/drawing/2014/main" id="{B9541D1B-DE40-4B42-B492-6DCE98F56F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6500" y="2461193"/>
            <a:ext cx="5873706" cy="3277175"/>
          </a:xfrm>
          <a:prstGeom prst="rect">
            <a:avLst/>
          </a:prstGeom>
        </p:spPr>
      </p:pic>
    </p:spTree>
    <p:extLst>
      <p:ext uri="{BB962C8B-B14F-4D97-AF65-F5344CB8AC3E}">
        <p14:creationId xmlns:p14="http://schemas.microsoft.com/office/powerpoint/2010/main" val="353644007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CAA1FE8-05FB-465E-8676-955ECEF9728C}"/>
              </a:ext>
            </a:extLst>
          </p:cNvPr>
          <p:cNvSpPr>
            <a:spLocks noGrp="1"/>
          </p:cNvSpPr>
          <p:nvPr>
            <p:ph type="title"/>
          </p:nvPr>
        </p:nvSpPr>
        <p:spPr>
          <a:xfrm>
            <a:off x="833002" y="365125"/>
            <a:ext cx="10520702" cy="1325563"/>
          </a:xfrm>
        </p:spPr>
        <p:txBody>
          <a:bodyPr>
            <a:normAutofit/>
          </a:bodyPr>
          <a:lstStyle/>
          <a:p>
            <a:r>
              <a:rPr lang="en-US" dirty="0"/>
              <a:t>There has to be a better way?</a:t>
            </a:r>
          </a:p>
        </p:txBody>
      </p:sp>
      <p:sp>
        <p:nvSpPr>
          <p:cNvPr id="3" name="Content Placeholder 2">
            <a:extLst>
              <a:ext uri="{FF2B5EF4-FFF2-40B4-BE49-F238E27FC236}">
                <a16:creationId xmlns:a16="http://schemas.microsoft.com/office/drawing/2014/main" id="{2948AFAF-E99C-415F-A8B1-6D15284BD139}"/>
              </a:ext>
            </a:extLst>
          </p:cNvPr>
          <p:cNvSpPr>
            <a:spLocks noGrp="1"/>
          </p:cNvSpPr>
          <p:nvPr>
            <p:ph idx="1"/>
          </p:nvPr>
        </p:nvSpPr>
        <p:spPr>
          <a:xfrm>
            <a:off x="838201" y="2022601"/>
            <a:ext cx="10515598" cy="4154361"/>
          </a:xfrm>
        </p:spPr>
        <p:txBody>
          <a:bodyPr>
            <a:normAutofit/>
          </a:bodyPr>
          <a:lstStyle/>
          <a:p>
            <a:r>
              <a:rPr lang="en-US" sz="3600" dirty="0"/>
              <a:t>Snapshot Debugger</a:t>
            </a:r>
          </a:p>
          <a:p>
            <a:pPr marL="742950" lvl="1" indent="-285750"/>
            <a:r>
              <a:rPr lang="en-US" sz="3200" dirty="0"/>
              <a:t>Full Stack Trace</a:t>
            </a:r>
          </a:p>
          <a:p>
            <a:pPr marL="742950" lvl="1" indent="-285750"/>
            <a:r>
              <a:rPr lang="en-US" sz="3200" dirty="0"/>
              <a:t>Locals window at time of Exception</a:t>
            </a:r>
          </a:p>
          <a:p>
            <a:pPr marL="742950" lvl="1" indent="-285750"/>
            <a:r>
              <a:rPr lang="en-US" sz="3200" dirty="0"/>
              <a:t>Visual Studio Debugging detached from App</a:t>
            </a:r>
          </a:p>
          <a:p>
            <a:pPr lvl="1"/>
            <a:endParaRPr lang="en-US" sz="3200" dirty="0"/>
          </a:p>
        </p:txBody>
      </p:sp>
      <p:sp>
        <p:nvSpPr>
          <p:cNvPr id="14" name="TextBox 13">
            <a:extLst>
              <a:ext uri="{FF2B5EF4-FFF2-40B4-BE49-F238E27FC236}">
                <a16:creationId xmlns:a16="http://schemas.microsoft.com/office/drawing/2014/main" id="{DC22376F-4627-4734-A4E3-43CC6F5F3CE7}"/>
              </a:ext>
            </a:extLst>
          </p:cNvPr>
          <p:cNvSpPr txBox="1"/>
          <p:nvPr/>
        </p:nvSpPr>
        <p:spPr>
          <a:xfrm>
            <a:off x="833002" y="3085857"/>
            <a:ext cx="10182424" cy="646331"/>
          </a:xfrm>
          <a:prstGeom prst="rect">
            <a:avLst/>
          </a:prstGeom>
          <a:noFill/>
        </p:spPr>
        <p:txBody>
          <a:bodyPr wrap="square" rtlCol="0">
            <a:spAutoFit/>
          </a:bodyPr>
          <a:lstStyle/>
          <a:p>
            <a:pPr marL="285750" indent="-285750">
              <a:buFont typeface="Arial" panose="020B0604020202020204" pitchFamily="34" charset="0"/>
              <a:buChar char="•"/>
            </a:pPr>
            <a:endParaRPr lang="en-US" sz="3600" dirty="0"/>
          </a:p>
        </p:txBody>
      </p:sp>
      <p:pic>
        <p:nvPicPr>
          <p:cNvPr id="5" name="Picture 4">
            <a:extLst>
              <a:ext uri="{FF2B5EF4-FFF2-40B4-BE49-F238E27FC236}">
                <a16:creationId xmlns:a16="http://schemas.microsoft.com/office/drawing/2014/main" id="{806D5DBC-A6FC-44E2-9A7C-133690E888AF}"/>
              </a:ext>
            </a:extLst>
          </p:cNvPr>
          <p:cNvPicPr>
            <a:picLocks noChangeAspect="1"/>
          </p:cNvPicPr>
          <p:nvPr/>
        </p:nvPicPr>
        <p:blipFill>
          <a:blip r:embed="rId3"/>
          <a:stretch>
            <a:fillRect/>
          </a:stretch>
        </p:blipFill>
        <p:spPr>
          <a:xfrm>
            <a:off x="872955" y="444895"/>
            <a:ext cx="10913799" cy="5637498"/>
          </a:xfrm>
          <a:prstGeom prst="rect">
            <a:avLst/>
          </a:prstGeom>
        </p:spPr>
      </p:pic>
    </p:spTree>
    <p:extLst>
      <p:ext uri="{BB962C8B-B14F-4D97-AF65-F5344CB8AC3E}">
        <p14:creationId xmlns:p14="http://schemas.microsoft.com/office/powerpoint/2010/main" val="416754801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50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100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346FA30-49F3-4061-8ACF-296A11248835}"/>
              </a:ext>
            </a:extLst>
          </p:cNvPr>
          <p:cNvSpPr>
            <a:spLocks noGrp="1"/>
          </p:cNvSpPr>
          <p:nvPr>
            <p:ph type="title"/>
          </p:nvPr>
        </p:nvSpPr>
        <p:spPr>
          <a:xfrm>
            <a:off x="833002" y="365125"/>
            <a:ext cx="10520702" cy="1325563"/>
          </a:xfrm>
        </p:spPr>
        <p:txBody>
          <a:bodyPr>
            <a:normAutofit/>
          </a:bodyPr>
          <a:lstStyle/>
          <a:p>
            <a:r>
              <a:rPr lang="en-US" dirty="0"/>
              <a:t>Isaac Levin </a:t>
            </a:r>
            <a:br>
              <a:rPr lang="en-US" dirty="0"/>
            </a:br>
            <a:r>
              <a:rPr lang="en-US" sz="1800" dirty="0"/>
              <a:t>Application Development Manager – Microsoft Developer Support </a:t>
            </a:r>
            <a:endParaRPr lang="en-US" dirty="0"/>
          </a:p>
        </p:txBody>
      </p:sp>
      <p:sp>
        <p:nvSpPr>
          <p:cNvPr id="3" name="Content Placeholder 2">
            <a:extLst>
              <a:ext uri="{FF2B5EF4-FFF2-40B4-BE49-F238E27FC236}">
                <a16:creationId xmlns:a16="http://schemas.microsoft.com/office/drawing/2014/main" id="{CF03FF56-FD69-430D-96E9-1732F92B5A3C}"/>
              </a:ext>
            </a:extLst>
          </p:cNvPr>
          <p:cNvSpPr>
            <a:spLocks noGrp="1"/>
          </p:cNvSpPr>
          <p:nvPr>
            <p:ph idx="1"/>
          </p:nvPr>
        </p:nvSpPr>
        <p:spPr>
          <a:xfrm>
            <a:off x="838201" y="2022601"/>
            <a:ext cx="10515598" cy="4154361"/>
          </a:xfrm>
        </p:spPr>
        <p:txBody>
          <a:bodyPr>
            <a:normAutofit/>
          </a:bodyPr>
          <a:lstStyle/>
          <a:p>
            <a:pPr marL="0" indent="0">
              <a:buNone/>
            </a:pPr>
            <a:r>
              <a:rPr lang="en-US" sz="2400" dirty="0"/>
              <a:t>&lt;/&gt; https://www.isaaclevin.com</a:t>
            </a:r>
          </a:p>
          <a:p>
            <a:pPr marL="0" indent="0">
              <a:buNone/>
            </a:pPr>
            <a:r>
              <a:rPr lang="en-US" sz="2400" dirty="0"/>
              <a:t>       @isaac2004</a:t>
            </a:r>
          </a:p>
          <a:p>
            <a:pPr marL="0" indent="0">
              <a:buNone/>
            </a:pPr>
            <a:r>
              <a:rPr lang="en-US" sz="2400" dirty="0"/>
              <a:t>       @isaac2004</a:t>
            </a:r>
          </a:p>
          <a:p>
            <a:endParaRPr lang="en-US" sz="2400" dirty="0"/>
          </a:p>
        </p:txBody>
      </p:sp>
      <p:pic>
        <p:nvPicPr>
          <p:cNvPr id="10" name="Picture 9">
            <a:extLst>
              <a:ext uri="{FF2B5EF4-FFF2-40B4-BE49-F238E27FC236}">
                <a16:creationId xmlns:a16="http://schemas.microsoft.com/office/drawing/2014/main" id="{E620A6DA-C12B-488A-B5FA-AA243F6F2E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6987" y="2375828"/>
            <a:ext cx="585720" cy="585720"/>
          </a:xfrm>
          <a:prstGeom prst="rect">
            <a:avLst/>
          </a:prstGeom>
        </p:spPr>
      </p:pic>
      <p:pic>
        <p:nvPicPr>
          <p:cNvPr id="1038" name="Picture 14" descr="http://www.iconsplace.com/icons/preview/white/github-256.png">
            <a:extLst>
              <a:ext uri="{FF2B5EF4-FFF2-40B4-BE49-F238E27FC236}">
                <a16:creationId xmlns:a16="http://schemas.microsoft.com/office/drawing/2014/main" id="{2F499CEC-9493-4958-8DAB-35711304B5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919723" y="2926635"/>
            <a:ext cx="395713" cy="39571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9DCBD58D-1568-4F04-B688-AAC202E6D3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3353" y="2289383"/>
            <a:ext cx="3356581" cy="3356581"/>
          </a:xfrm>
          <a:prstGeom prst="rect">
            <a:avLst/>
          </a:prstGeom>
        </p:spPr>
      </p:pic>
    </p:spTree>
    <p:extLst>
      <p:ext uri="{BB962C8B-B14F-4D97-AF65-F5344CB8AC3E}">
        <p14:creationId xmlns:p14="http://schemas.microsoft.com/office/powerpoint/2010/main" val="2977570840"/>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207CC6-EAA1-4BFF-A48A-DECAD897271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3">
            <a:extLst>
              <a:ext uri="{FF2B5EF4-FFF2-40B4-BE49-F238E27FC236}">
                <a16:creationId xmlns:a16="http://schemas.microsoft.com/office/drawing/2014/main" id="{B234A3DD-923D-4166-8B19-7DD589908C6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6">
            <a:extLst>
              <a:ext uri="{FF2B5EF4-FFF2-40B4-BE49-F238E27FC236}">
                <a16:creationId xmlns:a16="http://schemas.microsoft.com/office/drawing/2014/main" id="{F6ACA5AC-3C5D-4994-B40F-FC8349E4D6F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395F49-7655-4FFA-9CF8-3F66144BA73C}"/>
              </a:ext>
            </a:extLst>
          </p:cNvPr>
          <p:cNvSpPr>
            <a:spLocks noGrp="1"/>
          </p:cNvSpPr>
          <p:nvPr>
            <p:ph type="title"/>
          </p:nvPr>
        </p:nvSpPr>
        <p:spPr>
          <a:xfrm>
            <a:off x="804671" y="2600324"/>
            <a:ext cx="8962558" cy="3277961"/>
          </a:xfrm>
        </p:spPr>
        <p:txBody>
          <a:bodyPr vert="horz" lIns="91440" tIns="45720" rIns="91440" bIns="45720" rtlCol="0" anchor="t">
            <a:noAutofit/>
          </a:bodyPr>
          <a:lstStyle/>
          <a:p>
            <a:r>
              <a:rPr lang="en-US" sz="4800" kern="1200" dirty="0">
                <a:solidFill>
                  <a:schemeClr val="tx1"/>
                </a:solidFill>
                <a:latin typeface="+mj-lt"/>
                <a:ea typeface="+mj-ea"/>
                <a:cs typeface="+mj-cs"/>
              </a:rPr>
              <a:t>Snapshot Debugger/Exceptions</a:t>
            </a:r>
          </a:p>
        </p:txBody>
      </p:sp>
      <p:sp>
        <p:nvSpPr>
          <p:cNvPr id="3" name="Content Placeholder 2">
            <a:extLst>
              <a:ext uri="{FF2B5EF4-FFF2-40B4-BE49-F238E27FC236}">
                <a16:creationId xmlns:a16="http://schemas.microsoft.com/office/drawing/2014/main" id="{27AE4798-8CBC-42A7-B5F7-C9AA37C95F40}"/>
              </a:ext>
            </a:extLst>
          </p:cNvPr>
          <p:cNvSpPr>
            <a:spLocks noGrp="1"/>
          </p:cNvSpPr>
          <p:nvPr>
            <p:ph idx="1"/>
          </p:nvPr>
        </p:nvSpPr>
        <p:spPr>
          <a:xfrm>
            <a:off x="804672" y="1300450"/>
            <a:ext cx="4167376" cy="1155525"/>
          </a:xfrm>
        </p:spPr>
        <p:txBody>
          <a:bodyPr vert="horz" lIns="91440" tIns="45720" rIns="91440" bIns="45720" rtlCol="0" anchor="b">
            <a:noAutofit/>
          </a:bodyPr>
          <a:lstStyle/>
          <a:p>
            <a:pPr marL="0" indent="0">
              <a:buNone/>
            </a:pPr>
            <a:r>
              <a:rPr lang="en-US" sz="6000" kern="1200" dirty="0">
                <a:solidFill>
                  <a:schemeClr val="tx1"/>
                </a:solidFill>
                <a:latin typeface="+mn-lt"/>
                <a:ea typeface="+mn-ea"/>
                <a:cs typeface="+mn-cs"/>
              </a:rPr>
              <a:t>Demo</a:t>
            </a:r>
          </a:p>
        </p:txBody>
      </p:sp>
    </p:spTree>
    <p:extLst>
      <p:ext uri="{BB962C8B-B14F-4D97-AF65-F5344CB8AC3E}">
        <p14:creationId xmlns:p14="http://schemas.microsoft.com/office/powerpoint/2010/main" val="155045464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207CC6-EAA1-4BFF-A48A-DECAD897271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3">
            <a:extLst>
              <a:ext uri="{FF2B5EF4-FFF2-40B4-BE49-F238E27FC236}">
                <a16:creationId xmlns:a16="http://schemas.microsoft.com/office/drawing/2014/main" id="{B234A3DD-923D-4166-8B19-7DD589908C6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6">
            <a:extLst>
              <a:ext uri="{FF2B5EF4-FFF2-40B4-BE49-F238E27FC236}">
                <a16:creationId xmlns:a16="http://schemas.microsoft.com/office/drawing/2014/main" id="{F6ACA5AC-3C5D-4994-B40F-FC8349E4D6F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FCA324FC-C8DB-49D4-892B-D9E334385E1B}"/>
              </a:ext>
            </a:extLst>
          </p:cNvPr>
          <p:cNvSpPr>
            <a:spLocks noGrp="1"/>
          </p:cNvSpPr>
          <p:nvPr>
            <p:ph type="title"/>
          </p:nvPr>
        </p:nvSpPr>
        <p:spPr/>
        <p:txBody>
          <a:bodyPr/>
          <a:lstStyle/>
          <a:p>
            <a:r>
              <a:rPr lang="en-US" dirty="0"/>
              <a:t>Watch Me on Channel 9!</a:t>
            </a:r>
          </a:p>
        </p:txBody>
      </p:sp>
      <p:pic>
        <p:nvPicPr>
          <p:cNvPr id="9" name="Picture 8">
            <a:extLst>
              <a:ext uri="{FF2B5EF4-FFF2-40B4-BE49-F238E27FC236}">
                <a16:creationId xmlns:a16="http://schemas.microsoft.com/office/drawing/2014/main" id="{DD2B3D07-3432-4BCC-909B-302B340ACC68}"/>
              </a:ext>
            </a:extLst>
          </p:cNvPr>
          <p:cNvPicPr>
            <a:picLocks noChangeAspect="1"/>
          </p:cNvPicPr>
          <p:nvPr/>
        </p:nvPicPr>
        <p:blipFill>
          <a:blip r:embed="rId3"/>
          <a:stretch>
            <a:fillRect/>
          </a:stretch>
        </p:blipFill>
        <p:spPr>
          <a:xfrm>
            <a:off x="1476374" y="2056292"/>
            <a:ext cx="8668268" cy="4549460"/>
          </a:xfrm>
          <a:prstGeom prst="rect">
            <a:avLst/>
          </a:prstGeom>
        </p:spPr>
      </p:pic>
    </p:spTree>
    <p:extLst>
      <p:ext uri="{BB962C8B-B14F-4D97-AF65-F5344CB8AC3E}">
        <p14:creationId xmlns:p14="http://schemas.microsoft.com/office/powerpoint/2010/main" val="1613638667"/>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CAA1FE8-05FB-465E-8676-955ECEF9728C}"/>
              </a:ext>
            </a:extLst>
          </p:cNvPr>
          <p:cNvSpPr>
            <a:spLocks noGrp="1"/>
          </p:cNvSpPr>
          <p:nvPr>
            <p:ph type="title"/>
          </p:nvPr>
        </p:nvSpPr>
        <p:spPr>
          <a:xfrm>
            <a:off x="833002" y="365125"/>
            <a:ext cx="10520702" cy="1325563"/>
          </a:xfrm>
        </p:spPr>
        <p:txBody>
          <a:bodyPr>
            <a:normAutofit/>
          </a:bodyPr>
          <a:lstStyle/>
          <a:p>
            <a:r>
              <a:rPr lang="en-US" dirty="0"/>
              <a:t>References </a:t>
            </a:r>
            <a:endParaRPr lang="en-US" sz="3100" dirty="0"/>
          </a:p>
        </p:txBody>
      </p:sp>
      <p:sp>
        <p:nvSpPr>
          <p:cNvPr id="3" name="Content Placeholder 2">
            <a:extLst>
              <a:ext uri="{FF2B5EF4-FFF2-40B4-BE49-F238E27FC236}">
                <a16:creationId xmlns:a16="http://schemas.microsoft.com/office/drawing/2014/main" id="{2948AFAF-E99C-415F-A8B1-6D15284BD139}"/>
              </a:ext>
            </a:extLst>
          </p:cNvPr>
          <p:cNvSpPr>
            <a:spLocks noGrp="1"/>
          </p:cNvSpPr>
          <p:nvPr>
            <p:ph idx="1"/>
          </p:nvPr>
        </p:nvSpPr>
        <p:spPr>
          <a:xfrm>
            <a:off x="838201" y="2022601"/>
            <a:ext cx="10515598" cy="4154361"/>
          </a:xfrm>
        </p:spPr>
        <p:txBody>
          <a:bodyPr>
            <a:normAutofit lnSpcReduction="10000"/>
          </a:bodyPr>
          <a:lstStyle/>
          <a:p>
            <a:r>
              <a:rPr lang="en-US" sz="1500" dirty="0"/>
              <a:t>Blog Post on </a:t>
            </a:r>
            <a:r>
              <a:rPr lang="en-US" sz="1500" dirty="0" err="1"/>
              <a:t>TelemetryInitializers</a:t>
            </a:r>
            <a:r>
              <a:rPr lang="en-US" sz="1500" dirty="0"/>
              <a:t>/</a:t>
            </a:r>
            <a:r>
              <a:rPr lang="en-US" sz="1500" dirty="0" err="1"/>
              <a:t>TelemetryProcessors</a:t>
            </a:r>
            <a:endParaRPr lang="en-US" sz="1500" dirty="0"/>
          </a:p>
          <a:p>
            <a:pPr lvl="1"/>
            <a:r>
              <a:rPr lang="en-US" sz="1500" dirty="0">
                <a:hlinkClick r:id="rId3"/>
              </a:rPr>
              <a:t>http://bit.ly/2GiP1f7</a:t>
            </a:r>
            <a:endParaRPr lang="en-US" sz="1500" dirty="0"/>
          </a:p>
          <a:p>
            <a:r>
              <a:rPr lang="en-US" sz="1500" dirty="0"/>
              <a:t>Application Insights Telemetry Extensions </a:t>
            </a:r>
            <a:r>
              <a:rPr lang="en-US" sz="1500" dirty="0" err="1"/>
              <a:t>Nuget</a:t>
            </a:r>
            <a:r>
              <a:rPr lang="en-US" sz="1500" dirty="0"/>
              <a:t> Package</a:t>
            </a:r>
          </a:p>
          <a:p>
            <a:pPr lvl="1"/>
            <a:r>
              <a:rPr lang="en-US" sz="1500" dirty="0">
                <a:hlinkClick r:id="rId4"/>
              </a:rPr>
              <a:t>http://bit.ly/2qUC1q9</a:t>
            </a:r>
            <a:endParaRPr lang="en-US" sz="1500" dirty="0"/>
          </a:p>
          <a:p>
            <a:r>
              <a:rPr lang="en-US" sz="1500" dirty="0"/>
              <a:t>Application Insights Document Hub</a:t>
            </a:r>
          </a:p>
          <a:p>
            <a:pPr lvl="1"/>
            <a:r>
              <a:rPr lang="en-US" sz="1500" dirty="0">
                <a:hlinkClick r:id="rId5"/>
              </a:rPr>
              <a:t>http://bit.ly/2jmnT8y</a:t>
            </a:r>
            <a:endParaRPr lang="en-US" sz="1500" dirty="0"/>
          </a:p>
          <a:p>
            <a:r>
              <a:rPr lang="en-US" sz="1500" dirty="0"/>
              <a:t>Log Analytics Language Reference</a:t>
            </a:r>
          </a:p>
          <a:p>
            <a:pPr lvl="1"/>
            <a:r>
              <a:rPr lang="en-US" sz="1500" dirty="0">
                <a:hlinkClick r:id="rId6"/>
              </a:rPr>
              <a:t>http://bit.ly/2B4lDKf</a:t>
            </a:r>
            <a:endParaRPr lang="en-US" sz="1500" dirty="0"/>
          </a:p>
          <a:p>
            <a:r>
              <a:rPr lang="en-US" sz="1500" dirty="0"/>
              <a:t>Debug snapshots on exceptions in .NET apps</a:t>
            </a:r>
          </a:p>
          <a:p>
            <a:pPr lvl="1"/>
            <a:r>
              <a:rPr lang="en-US" sz="1500" dirty="0">
                <a:hlinkClick r:id="rId7"/>
              </a:rPr>
              <a:t>http://bit.ly/2kj0CBd</a:t>
            </a:r>
            <a:endParaRPr lang="en-US" sz="1500" dirty="0"/>
          </a:p>
          <a:p>
            <a:r>
              <a:rPr lang="en-US" sz="1500" dirty="0"/>
              <a:t>Application Insights GitHub Repo</a:t>
            </a:r>
          </a:p>
          <a:p>
            <a:pPr lvl="1"/>
            <a:r>
              <a:rPr lang="en-US" sz="1500" dirty="0">
                <a:hlinkClick r:id="rId8"/>
              </a:rPr>
              <a:t>http://bit.ly/2j4ciaM</a:t>
            </a:r>
            <a:endParaRPr lang="en-US" sz="1500" dirty="0"/>
          </a:p>
          <a:p>
            <a:r>
              <a:rPr lang="en-US" sz="1500" dirty="0"/>
              <a:t>Tour of Heroes Repo</a:t>
            </a:r>
          </a:p>
          <a:p>
            <a:pPr lvl="1"/>
            <a:r>
              <a:rPr lang="en-US" sz="1500" dirty="0">
                <a:hlinkClick r:id="rId9"/>
              </a:rPr>
              <a:t>http://bit.ly/2BV0L8i</a:t>
            </a:r>
            <a:endParaRPr lang="en-US" sz="1500" dirty="0"/>
          </a:p>
          <a:p>
            <a:pPr lvl="1"/>
            <a:endParaRPr lang="en-US" sz="1400" dirty="0"/>
          </a:p>
          <a:p>
            <a:endParaRPr lang="en-US" sz="1800" dirty="0"/>
          </a:p>
          <a:p>
            <a:pPr lvl="1"/>
            <a:endParaRPr lang="en-US" dirty="0"/>
          </a:p>
          <a:p>
            <a:pPr lvl="1"/>
            <a:endParaRPr lang="en-US" sz="2800" dirty="0"/>
          </a:p>
          <a:p>
            <a:pPr lvl="1"/>
            <a:endParaRPr lang="en-US" sz="2800" dirty="0"/>
          </a:p>
          <a:p>
            <a:pPr lvl="1"/>
            <a:endParaRPr lang="en-US" sz="2800" dirty="0"/>
          </a:p>
          <a:p>
            <a:pPr lvl="1"/>
            <a:endParaRPr lang="en-US" sz="2800" dirty="0"/>
          </a:p>
          <a:p>
            <a:pPr lvl="1"/>
            <a:endParaRPr lang="en-US" sz="2800" dirty="0"/>
          </a:p>
          <a:p>
            <a:pPr lvl="1"/>
            <a:endParaRPr lang="en-US" sz="2800" dirty="0"/>
          </a:p>
          <a:p>
            <a:pPr lvl="1"/>
            <a:endParaRPr lang="en-US" sz="2800" dirty="0"/>
          </a:p>
          <a:p>
            <a:pPr lvl="1"/>
            <a:endParaRPr lang="en-US" sz="2800" dirty="0"/>
          </a:p>
          <a:p>
            <a:pPr lvl="1"/>
            <a:endParaRPr lang="en-US" sz="2800" dirty="0"/>
          </a:p>
          <a:p>
            <a:pPr lvl="1"/>
            <a:endParaRPr lang="en-US" sz="2800" dirty="0"/>
          </a:p>
        </p:txBody>
      </p:sp>
      <p:sp>
        <p:nvSpPr>
          <p:cNvPr id="4" name="Rectangle 3">
            <a:extLst>
              <a:ext uri="{FF2B5EF4-FFF2-40B4-BE49-F238E27FC236}">
                <a16:creationId xmlns:a16="http://schemas.microsoft.com/office/drawing/2014/main" id="{C7C20B3C-1CAD-4A2A-96F4-8EDDD6E0398A}"/>
              </a:ext>
            </a:extLst>
          </p:cNvPr>
          <p:cNvSpPr/>
          <p:nvPr/>
        </p:nvSpPr>
        <p:spPr>
          <a:xfrm>
            <a:off x="5052800" y="3039033"/>
            <a:ext cx="6096000" cy="1938992"/>
          </a:xfrm>
          <a:prstGeom prst="rect">
            <a:avLst/>
          </a:prstGeom>
        </p:spPr>
        <p:txBody>
          <a:bodyPr>
            <a:spAutoFit/>
          </a:bodyPr>
          <a:lstStyle/>
          <a:p>
            <a:r>
              <a:rPr lang="en-US" sz="6000" dirty="0"/>
              <a:t>Thank You!</a:t>
            </a:r>
            <a:br>
              <a:rPr lang="en-US" sz="6000" dirty="0"/>
            </a:br>
            <a:r>
              <a:rPr lang="en-US" sz="6000" dirty="0"/>
              <a:t>Any Questions?</a:t>
            </a:r>
          </a:p>
        </p:txBody>
      </p:sp>
    </p:spTree>
    <p:extLst>
      <p:ext uri="{BB962C8B-B14F-4D97-AF65-F5344CB8AC3E}">
        <p14:creationId xmlns:p14="http://schemas.microsoft.com/office/powerpoint/2010/main" val="205231621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p>
        </p:txBody>
      </p:sp>
      <p:sp>
        <p:nvSpPr>
          <p:cNvPr id="2" name="Title 1">
            <a:extLst>
              <a:ext uri="{FF2B5EF4-FFF2-40B4-BE49-F238E27FC236}">
                <a16:creationId xmlns:a16="http://schemas.microsoft.com/office/drawing/2014/main" id="{EA81CC21-F279-4A8E-A3B4-995D67AED516}"/>
              </a:ext>
            </a:extLst>
          </p:cNvPr>
          <p:cNvSpPr>
            <a:spLocks noGrp="1"/>
          </p:cNvSpPr>
          <p:nvPr>
            <p:ph type="title"/>
          </p:nvPr>
        </p:nvSpPr>
        <p:spPr>
          <a:xfrm>
            <a:off x="833002" y="365125"/>
            <a:ext cx="10520702" cy="1325563"/>
          </a:xfrm>
        </p:spPr>
        <p:txBody>
          <a:bodyPr>
            <a:normAutofit/>
          </a:bodyPr>
          <a:lstStyle/>
          <a:p>
            <a:r>
              <a:rPr lang="en-US" sz="6000" dirty="0"/>
              <a:t>Quick Poll</a:t>
            </a:r>
          </a:p>
        </p:txBody>
      </p:sp>
      <p:sp>
        <p:nvSpPr>
          <p:cNvPr id="3" name="Content Placeholder 2">
            <a:extLst>
              <a:ext uri="{FF2B5EF4-FFF2-40B4-BE49-F238E27FC236}">
                <a16:creationId xmlns:a16="http://schemas.microsoft.com/office/drawing/2014/main" id="{631CB1A5-C330-4F5A-A558-9C2E7E9D7F17}"/>
              </a:ext>
            </a:extLst>
          </p:cNvPr>
          <p:cNvSpPr>
            <a:spLocks noGrp="1"/>
          </p:cNvSpPr>
          <p:nvPr>
            <p:ph idx="1"/>
          </p:nvPr>
        </p:nvSpPr>
        <p:spPr>
          <a:xfrm>
            <a:off x="838201" y="2022601"/>
            <a:ext cx="10515598" cy="4154361"/>
          </a:xfrm>
        </p:spPr>
        <p:txBody>
          <a:bodyPr>
            <a:normAutofit/>
          </a:bodyPr>
          <a:lstStyle/>
          <a:p>
            <a:r>
              <a:rPr lang="en-US" sz="3200" dirty="0"/>
              <a:t>Who writes Web Apps (</a:t>
            </a:r>
            <a:r>
              <a:rPr lang="en-US" sz="3200" dirty="0" err="1"/>
              <a:t>client,server,both</a:t>
            </a:r>
            <a:r>
              <a:rPr lang="en-US" sz="3200" dirty="0"/>
              <a:t>)?</a:t>
            </a:r>
          </a:p>
          <a:p>
            <a:r>
              <a:rPr lang="en-US" sz="3200" dirty="0"/>
              <a:t>Who has apps deployed to the cloud? On-Prem?</a:t>
            </a:r>
          </a:p>
          <a:p>
            <a:r>
              <a:rPr lang="en-US" sz="3200" dirty="0"/>
              <a:t>Who uses an APM (New Relic, App Dynamics)?</a:t>
            </a:r>
          </a:p>
          <a:p>
            <a:r>
              <a:rPr lang="en-US" sz="3200" dirty="0"/>
              <a:t>Who rolls own Telemetry Collection (</a:t>
            </a:r>
            <a:r>
              <a:rPr lang="en-US" sz="3200" dirty="0" err="1"/>
              <a:t>NLog</a:t>
            </a:r>
            <a:r>
              <a:rPr lang="en-US" sz="3200" dirty="0"/>
              <a:t>, log4net)?</a:t>
            </a:r>
          </a:p>
          <a:p>
            <a:r>
              <a:rPr lang="en-US" sz="3200" dirty="0"/>
              <a:t>Who knows/uses Application Insights?</a:t>
            </a:r>
          </a:p>
          <a:p>
            <a:endParaRPr lang="en-US" sz="3200" dirty="0"/>
          </a:p>
        </p:txBody>
      </p:sp>
      <p:sp>
        <p:nvSpPr>
          <p:cNvPr id="4" name="TextBox 3">
            <a:extLst>
              <a:ext uri="{FF2B5EF4-FFF2-40B4-BE49-F238E27FC236}">
                <a16:creationId xmlns:a16="http://schemas.microsoft.com/office/drawing/2014/main" id="{CE0A3BF1-BA81-400D-AC5C-346B838452C1}"/>
              </a:ext>
            </a:extLst>
          </p:cNvPr>
          <p:cNvSpPr txBox="1"/>
          <p:nvPr/>
        </p:nvSpPr>
        <p:spPr>
          <a:xfrm>
            <a:off x="3531460" y="2663659"/>
            <a:ext cx="4359720" cy="1200329"/>
          </a:xfrm>
          <a:prstGeom prst="rect">
            <a:avLst/>
          </a:prstGeom>
          <a:noFill/>
        </p:spPr>
        <p:txBody>
          <a:bodyPr wrap="none" rtlCol="0">
            <a:spAutoFit/>
          </a:bodyPr>
          <a:lstStyle/>
          <a:p>
            <a:r>
              <a:rPr lang="en-US" sz="7200" dirty="0"/>
              <a:t>Telemetry?</a:t>
            </a:r>
          </a:p>
        </p:txBody>
      </p:sp>
    </p:spTree>
    <p:extLst>
      <p:ext uri="{BB962C8B-B14F-4D97-AF65-F5344CB8AC3E}">
        <p14:creationId xmlns:p14="http://schemas.microsoft.com/office/powerpoint/2010/main" val="167271642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P spid="4"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3200"/>
          </a:p>
        </p:txBody>
      </p:sp>
      <p:sp>
        <p:nvSpPr>
          <p:cNvPr id="2" name="Title 1">
            <a:extLst>
              <a:ext uri="{FF2B5EF4-FFF2-40B4-BE49-F238E27FC236}">
                <a16:creationId xmlns:a16="http://schemas.microsoft.com/office/drawing/2014/main" id="{EA81CC21-F279-4A8E-A3B4-995D67AED516}"/>
              </a:ext>
            </a:extLst>
          </p:cNvPr>
          <p:cNvSpPr>
            <a:spLocks noGrp="1"/>
          </p:cNvSpPr>
          <p:nvPr>
            <p:ph type="title"/>
          </p:nvPr>
        </p:nvSpPr>
        <p:spPr>
          <a:xfrm>
            <a:off x="833002" y="365125"/>
            <a:ext cx="10520702" cy="1325563"/>
          </a:xfrm>
        </p:spPr>
        <p:txBody>
          <a:bodyPr>
            <a:normAutofit/>
          </a:bodyPr>
          <a:lstStyle/>
          <a:p>
            <a:r>
              <a:rPr lang="en-US" sz="6000" dirty="0"/>
              <a:t>Questions To Consider</a:t>
            </a:r>
          </a:p>
        </p:txBody>
      </p:sp>
      <p:sp>
        <p:nvSpPr>
          <p:cNvPr id="3" name="Content Placeholder 2">
            <a:extLst>
              <a:ext uri="{FF2B5EF4-FFF2-40B4-BE49-F238E27FC236}">
                <a16:creationId xmlns:a16="http://schemas.microsoft.com/office/drawing/2014/main" id="{631CB1A5-C330-4F5A-A558-9C2E7E9D7F17}"/>
              </a:ext>
            </a:extLst>
          </p:cNvPr>
          <p:cNvSpPr>
            <a:spLocks noGrp="1"/>
          </p:cNvSpPr>
          <p:nvPr>
            <p:ph idx="1"/>
          </p:nvPr>
        </p:nvSpPr>
        <p:spPr>
          <a:xfrm>
            <a:off x="838201" y="2022601"/>
            <a:ext cx="10515598" cy="4154361"/>
          </a:xfrm>
        </p:spPr>
        <p:txBody>
          <a:bodyPr>
            <a:normAutofit/>
          </a:bodyPr>
          <a:lstStyle/>
          <a:p>
            <a:r>
              <a:rPr lang="en-US" sz="3200" dirty="0"/>
              <a:t>What could we do with all the data our application creates/uses?</a:t>
            </a:r>
          </a:p>
          <a:p>
            <a:r>
              <a:rPr lang="en-US" sz="3200" dirty="0"/>
              <a:t>How much easier would our lives be if we could chart the path of a request frequently used and spend little time doing it?</a:t>
            </a:r>
          </a:p>
          <a:p>
            <a:r>
              <a:rPr lang="en-US" sz="3200" dirty="0"/>
              <a:t>Which kinds of reports regarding usage would our stakeholders most benefit from?</a:t>
            </a:r>
          </a:p>
        </p:txBody>
      </p:sp>
    </p:spTree>
    <p:extLst>
      <p:ext uri="{BB962C8B-B14F-4D97-AF65-F5344CB8AC3E}">
        <p14:creationId xmlns:p14="http://schemas.microsoft.com/office/powerpoint/2010/main" val="402884460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0F2D963-2E8D-48D8-A4DE-2CC6D53A2DB0}"/>
              </a:ext>
            </a:extLst>
          </p:cNvPr>
          <p:cNvSpPr>
            <a:spLocks noGrp="1"/>
          </p:cNvSpPr>
          <p:nvPr>
            <p:ph type="title"/>
          </p:nvPr>
        </p:nvSpPr>
        <p:spPr>
          <a:xfrm>
            <a:off x="833002" y="365125"/>
            <a:ext cx="10520702" cy="1325563"/>
          </a:xfrm>
        </p:spPr>
        <p:txBody>
          <a:bodyPr>
            <a:normAutofit/>
          </a:bodyPr>
          <a:lstStyle/>
          <a:p>
            <a:r>
              <a:rPr lang="en-US" dirty="0"/>
              <a:t>What is App Insights?</a:t>
            </a:r>
          </a:p>
        </p:txBody>
      </p:sp>
      <p:sp>
        <p:nvSpPr>
          <p:cNvPr id="3" name="Content Placeholder 2">
            <a:extLst>
              <a:ext uri="{FF2B5EF4-FFF2-40B4-BE49-F238E27FC236}">
                <a16:creationId xmlns:a16="http://schemas.microsoft.com/office/drawing/2014/main" id="{1F5181A8-0CC0-4EB5-AE0D-7D84B40EFF86}"/>
              </a:ext>
            </a:extLst>
          </p:cNvPr>
          <p:cNvSpPr>
            <a:spLocks noGrp="1"/>
          </p:cNvSpPr>
          <p:nvPr>
            <p:ph idx="1"/>
          </p:nvPr>
        </p:nvSpPr>
        <p:spPr>
          <a:xfrm>
            <a:off x="838201" y="2022601"/>
            <a:ext cx="10515598" cy="4154361"/>
          </a:xfrm>
        </p:spPr>
        <p:txBody>
          <a:bodyPr>
            <a:normAutofit/>
          </a:bodyPr>
          <a:lstStyle/>
          <a:p>
            <a:pPr marL="0" indent="0">
              <a:buNone/>
            </a:pPr>
            <a:endParaRPr lang="en-US" sz="2000" dirty="0"/>
          </a:p>
          <a:p>
            <a:endParaRPr lang="en-US" sz="2000" dirty="0"/>
          </a:p>
          <a:p>
            <a:endParaRPr lang="en-US" sz="2000" dirty="0"/>
          </a:p>
          <a:p>
            <a:endParaRPr lang="en-US" sz="2000" dirty="0"/>
          </a:p>
        </p:txBody>
      </p:sp>
      <p:pic>
        <p:nvPicPr>
          <p:cNvPr id="5" name="Graphic 4">
            <a:extLst>
              <a:ext uri="{FF2B5EF4-FFF2-40B4-BE49-F238E27FC236}">
                <a16:creationId xmlns:a16="http://schemas.microsoft.com/office/drawing/2014/main" id="{D75DD851-D54F-4918-89DC-BEF8D3BA09C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25574" y="2897304"/>
            <a:ext cx="1781564" cy="1781564"/>
          </a:xfrm>
          <a:prstGeom prst="rect">
            <a:avLst/>
          </a:prstGeom>
        </p:spPr>
      </p:pic>
      <p:pic>
        <p:nvPicPr>
          <p:cNvPr id="7" name="Picture 6">
            <a:extLst>
              <a:ext uri="{FF2B5EF4-FFF2-40B4-BE49-F238E27FC236}">
                <a16:creationId xmlns:a16="http://schemas.microsoft.com/office/drawing/2014/main" id="{E5877D4D-8E55-4FAA-8E14-C39DA9ED9C9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77810" y="2194042"/>
            <a:ext cx="1487565" cy="2727202"/>
          </a:xfrm>
          <a:prstGeom prst="rect">
            <a:avLst/>
          </a:prstGeom>
        </p:spPr>
      </p:pic>
      <p:pic>
        <p:nvPicPr>
          <p:cNvPr id="16" name="Picture 15">
            <a:extLst>
              <a:ext uri="{FF2B5EF4-FFF2-40B4-BE49-F238E27FC236}">
                <a16:creationId xmlns:a16="http://schemas.microsoft.com/office/drawing/2014/main" id="{041355E6-534C-4350-A45E-86EE2D5FB65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81078" y="2677106"/>
            <a:ext cx="2150147" cy="2437667"/>
          </a:xfrm>
          <a:prstGeom prst="rect">
            <a:avLst/>
          </a:prstGeom>
        </p:spPr>
      </p:pic>
      <p:pic>
        <p:nvPicPr>
          <p:cNvPr id="18" name="Graphic 17">
            <a:extLst>
              <a:ext uri="{FF2B5EF4-FFF2-40B4-BE49-F238E27FC236}">
                <a16:creationId xmlns:a16="http://schemas.microsoft.com/office/drawing/2014/main" id="{CA223F21-7292-4511-BA98-68078C89C47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256685" y="2507459"/>
            <a:ext cx="3984000" cy="2437668"/>
          </a:xfrm>
          <a:prstGeom prst="rect">
            <a:avLst/>
          </a:prstGeom>
        </p:spPr>
      </p:pic>
      <p:pic>
        <p:nvPicPr>
          <p:cNvPr id="20" name="Picture 19">
            <a:extLst>
              <a:ext uri="{FF2B5EF4-FFF2-40B4-BE49-F238E27FC236}">
                <a16:creationId xmlns:a16="http://schemas.microsoft.com/office/drawing/2014/main" id="{78299DA7-C5B4-4340-BE4B-6B348510B1F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04295" y="2752273"/>
            <a:ext cx="3685526" cy="1990184"/>
          </a:xfrm>
          <a:prstGeom prst="rect">
            <a:avLst/>
          </a:prstGeom>
        </p:spPr>
      </p:pic>
      <p:pic>
        <p:nvPicPr>
          <p:cNvPr id="22" name="Picture 21">
            <a:extLst>
              <a:ext uri="{FF2B5EF4-FFF2-40B4-BE49-F238E27FC236}">
                <a16:creationId xmlns:a16="http://schemas.microsoft.com/office/drawing/2014/main" id="{3397A329-6835-4686-905A-8395988DC8E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918901" y="2176150"/>
            <a:ext cx="2539682" cy="2539682"/>
          </a:xfrm>
          <a:prstGeom prst="rect">
            <a:avLst/>
          </a:prstGeom>
        </p:spPr>
      </p:pic>
      <p:pic>
        <p:nvPicPr>
          <p:cNvPr id="24" name="Picture 23" descr="A picture containing vector graphics&#10;&#10;Description generated with very high confidence">
            <a:extLst>
              <a:ext uri="{FF2B5EF4-FFF2-40B4-BE49-F238E27FC236}">
                <a16:creationId xmlns:a16="http://schemas.microsoft.com/office/drawing/2014/main" id="{BBECE67D-569B-4000-B97B-5B5445285E1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113463" y="2744447"/>
            <a:ext cx="1769657" cy="1769657"/>
          </a:xfrm>
          <a:prstGeom prst="rect">
            <a:avLst/>
          </a:prstGeom>
        </p:spPr>
      </p:pic>
      <p:pic>
        <p:nvPicPr>
          <p:cNvPr id="26" name="Picture 25" descr="A picture containing silhouette&#10;&#10;Description generated with high confidence">
            <a:extLst>
              <a:ext uri="{FF2B5EF4-FFF2-40B4-BE49-F238E27FC236}">
                <a16:creationId xmlns:a16="http://schemas.microsoft.com/office/drawing/2014/main" id="{08339D48-7096-4C15-ADD2-BFC12ED639BD}"/>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108376" y="2541275"/>
            <a:ext cx="2539682" cy="2539682"/>
          </a:xfrm>
          <a:prstGeom prst="rect">
            <a:avLst/>
          </a:prstGeom>
        </p:spPr>
      </p:pic>
      <p:pic>
        <p:nvPicPr>
          <p:cNvPr id="28" name="Picture 27">
            <a:extLst>
              <a:ext uri="{FF2B5EF4-FFF2-40B4-BE49-F238E27FC236}">
                <a16:creationId xmlns:a16="http://schemas.microsoft.com/office/drawing/2014/main" id="{3AD0CA40-D885-4153-9C6B-397E08A11AFC}"/>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011810" y="2632075"/>
            <a:ext cx="2381250" cy="2381250"/>
          </a:xfrm>
          <a:prstGeom prst="rect">
            <a:avLst/>
          </a:prstGeom>
        </p:spPr>
      </p:pic>
      <p:pic>
        <p:nvPicPr>
          <p:cNvPr id="1026" name="Picture 2" descr="https://azure.microsoft.com/svghandler/application-insights/?width=600&amp;height=315">
            <a:extLst>
              <a:ext uri="{FF2B5EF4-FFF2-40B4-BE49-F238E27FC236}">
                <a16:creationId xmlns:a16="http://schemas.microsoft.com/office/drawing/2014/main" id="{D57FFEAF-9E2C-4C2D-BF0E-411D43935D32}"/>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416877" y="2129087"/>
            <a:ext cx="5715000" cy="3000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174385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026"/>
                                        </p:tgtEl>
                                      </p:cBhvr>
                                    </p:animEffect>
                                    <p:set>
                                      <p:cBhvr>
                                        <p:cTn id="7" dur="1" fill="hold">
                                          <p:stCondLst>
                                            <p:cond delay="499"/>
                                          </p:stCondLst>
                                        </p:cTn>
                                        <p:tgtEl>
                                          <p:spTgt spid="1026"/>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28"/>
                                        </p:tgtEl>
                                      </p:cBhvr>
                                    </p:animEffect>
                                    <p:set>
                                      <p:cBhvr>
                                        <p:cTn id="15" dur="1" fill="hold">
                                          <p:stCondLst>
                                            <p:cond delay="499"/>
                                          </p:stCondLst>
                                        </p:cTn>
                                        <p:tgtEl>
                                          <p:spTgt spid="28"/>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ntr" presetSubtype="0" fill="hold"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nodeType="clickEffect">
                                  <p:stCondLst>
                                    <p:cond delay="0"/>
                                  </p:stCondLst>
                                  <p:childTnLst>
                                    <p:animEffect transition="out" filter="fade">
                                      <p:cBhvr>
                                        <p:cTn id="30" dur="500"/>
                                        <p:tgtEl>
                                          <p:spTgt spid="7"/>
                                        </p:tgtEl>
                                      </p:cBhvr>
                                    </p:animEffect>
                                    <p:set>
                                      <p:cBhvr>
                                        <p:cTn id="31" dur="1" fill="hold">
                                          <p:stCondLst>
                                            <p:cond delay="499"/>
                                          </p:stCondLst>
                                        </p:cTn>
                                        <p:tgtEl>
                                          <p:spTgt spid="7"/>
                                        </p:tgtEl>
                                        <p:attrNameLst>
                                          <p:attrName>style.visibility</p:attrName>
                                        </p:attrNameLst>
                                      </p:cBhvr>
                                      <p:to>
                                        <p:strVal val="hidden"/>
                                      </p:to>
                                    </p:set>
                                  </p:childTnLst>
                                </p:cTn>
                              </p:par>
                              <p:par>
                                <p:cTn id="32" presetID="10" presetClass="entr" presetSubtype="0" fill="hold"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nodeType="clickEffect">
                                  <p:stCondLst>
                                    <p:cond delay="0"/>
                                  </p:stCondLst>
                                  <p:childTnLst>
                                    <p:animEffect transition="out" filter="fade">
                                      <p:cBhvr>
                                        <p:cTn id="38" dur="500"/>
                                        <p:tgtEl>
                                          <p:spTgt spid="16"/>
                                        </p:tgtEl>
                                      </p:cBhvr>
                                    </p:animEffect>
                                    <p:set>
                                      <p:cBhvr>
                                        <p:cTn id="39" dur="1" fill="hold">
                                          <p:stCondLst>
                                            <p:cond delay="499"/>
                                          </p:stCondLst>
                                        </p:cTn>
                                        <p:tgtEl>
                                          <p:spTgt spid="16"/>
                                        </p:tgtEl>
                                        <p:attrNameLst>
                                          <p:attrName>style.visibility</p:attrName>
                                        </p:attrNameLst>
                                      </p:cBhvr>
                                      <p:to>
                                        <p:strVal val="hidden"/>
                                      </p:to>
                                    </p:set>
                                  </p:childTnLst>
                                </p:cTn>
                              </p:par>
                              <p:par>
                                <p:cTn id="40" presetID="10" presetClass="entr" presetSubtype="0" fill="hold"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500"/>
                                        <p:tgtEl>
                                          <p:spTgt spid="18"/>
                                        </p:tgtEl>
                                      </p:cBhvr>
                                    </p:animEffect>
                                    <p:set>
                                      <p:cBhvr>
                                        <p:cTn id="47" dur="1" fill="hold">
                                          <p:stCondLst>
                                            <p:cond delay="499"/>
                                          </p:stCondLst>
                                        </p:cTn>
                                        <p:tgtEl>
                                          <p:spTgt spid="18"/>
                                        </p:tgtEl>
                                        <p:attrNameLst>
                                          <p:attrName>style.visibility</p:attrName>
                                        </p:attrNameLst>
                                      </p:cBhvr>
                                      <p:to>
                                        <p:strVal val="hidden"/>
                                      </p:to>
                                    </p:set>
                                  </p:childTnLst>
                                </p:cTn>
                              </p:par>
                              <p:par>
                                <p:cTn id="48" presetID="10" presetClass="entr" presetSubtype="0" fill="hold"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xit" presetSubtype="0" fill="hold" nodeType="clickEffect">
                                  <p:stCondLst>
                                    <p:cond delay="0"/>
                                  </p:stCondLst>
                                  <p:childTnLst>
                                    <p:animEffect transition="out" filter="fade">
                                      <p:cBhvr>
                                        <p:cTn id="54" dur="500"/>
                                        <p:tgtEl>
                                          <p:spTgt spid="20"/>
                                        </p:tgtEl>
                                      </p:cBhvr>
                                    </p:animEffect>
                                    <p:set>
                                      <p:cBhvr>
                                        <p:cTn id="55" dur="1" fill="hold">
                                          <p:stCondLst>
                                            <p:cond delay="499"/>
                                          </p:stCondLst>
                                        </p:cTn>
                                        <p:tgtEl>
                                          <p:spTgt spid="20"/>
                                        </p:tgtEl>
                                        <p:attrNameLst>
                                          <p:attrName>style.visibility</p:attrName>
                                        </p:attrNameLst>
                                      </p:cBhvr>
                                      <p:to>
                                        <p:strVal val="hidden"/>
                                      </p:to>
                                    </p:set>
                                  </p:childTnLst>
                                </p:cTn>
                              </p:par>
                              <p:par>
                                <p:cTn id="56" presetID="10" presetClass="entr" presetSubtype="0" fill="hold" nodeType="withEffect">
                                  <p:stCondLst>
                                    <p:cond delay="0"/>
                                  </p:stCondLst>
                                  <p:childTnLst>
                                    <p:set>
                                      <p:cBhvr>
                                        <p:cTn id="57" dur="1" fill="hold">
                                          <p:stCondLst>
                                            <p:cond delay="0"/>
                                          </p:stCondLst>
                                        </p:cTn>
                                        <p:tgtEl>
                                          <p:spTgt spid="22"/>
                                        </p:tgtEl>
                                        <p:attrNameLst>
                                          <p:attrName>style.visibility</p:attrName>
                                        </p:attrNameLst>
                                      </p:cBhvr>
                                      <p:to>
                                        <p:strVal val="visible"/>
                                      </p:to>
                                    </p:set>
                                    <p:animEffect transition="in" filter="fade">
                                      <p:cBhvr>
                                        <p:cTn id="58" dur="500"/>
                                        <p:tgtEl>
                                          <p:spTgt spid="22"/>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xit" presetSubtype="0" fill="hold" nodeType="clickEffect">
                                  <p:stCondLst>
                                    <p:cond delay="0"/>
                                  </p:stCondLst>
                                  <p:childTnLst>
                                    <p:animEffect transition="out" filter="fade">
                                      <p:cBhvr>
                                        <p:cTn id="62" dur="500"/>
                                        <p:tgtEl>
                                          <p:spTgt spid="22"/>
                                        </p:tgtEl>
                                      </p:cBhvr>
                                    </p:animEffect>
                                    <p:set>
                                      <p:cBhvr>
                                        <p:cTn id="63" dur="1" fill="hold">
                                          <p:stCondLst>
                                            <p:cond delay="499"/>
                                          </p:stCondLst>
                                        </p:cTn>
                                        <p:tgtEl>
                                          <p:spTgt spid="22"/>
                                        </p:tgtEl>
                                        <p:attrNameLst>
                                          <p:attrName>style.visibility</p:attrName>
                                        </p:attrNameLst>
                                      </p:cBhvr>
                                      <p:to>
                                        <p:strVal val="hidden"/>
                                      </p:to>
                                    </p:set>
                                  </p:childTnLst>
                                </p:cTn>
                              </p:par>
                              <p:par>
                                <p:cTn id="64" presetID="10" presetClass="entr" presetSubtype="0" fill="hold" nodeType="with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fade">
                                      <p:cBhvr>
                                        <p:cTn id="66" dur="500"/>
                                        <p:tgtEl>
                                          <p:spTgt spid="24"/>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xit" presetSubtype="0" fill="hold" nodeType="clickEffect">
                                  <p:stCondLst>
                                    <p:cond delay="0"/>
                                  </p:stCondLst>
                                  <p:childTnLst>
                                    <p:animEffect transition="out" filter="fade">
                                      <p:cBhvr>
                                        <p:cTn id="70" dur="500"/>
                                        <p:tgtEl>
                                          <p:spTgt spid="24"/>
                                        </p:tgtEl>
                                      </p:cBhvr>
                                    </p:animEffect>
                                    <p:set>
                                      <p:cBhvr>
                                        <p:cTn id="71" dur="1" fill="hold">
                                          <p:stCondLst>
                                            <p:cond delay="499"/>
                                          </p:stCondLst>
                                        </p:cTn>
                                        <p:tgtEl>
                                          <p:spTgt spid="24"/>
                                        </p:tgtEl>
                                        <p:attrNameLst>
                                          <p:attrName>style.visibility</p:attrName>
                                        </p:attrNameLst>
                                      </p:cBhvr>
                                      <p:to>
                                        <p:strVal val="hidden"/>
                                      </p:to>
                                    </p:set>
                                  </p:childTnLst>
                                </p:cTn>
                              </p:par>
                              <p:par>
                                <p:cTn id="72" presetID="10" presetClass="entr" presetSubtype="0" fill="hold" nodeType="withEffect">
                                  <p:stCondLst>
                                    <p:cond delay="0"/>
                                  </p:stCondLst>
                                  <p:childTnLst>
                                    <p:set>
                                      <p:cBhvr>
                                        <p:cTn id="73" dur="1" fill="hold">
                                          <p:stCondLst>
                                            <p:cond delay="0"/>
                                          </p:stCondLst>
                                        </p:cTn>
                                        <p:tgtEl>
                                          <p:spTgt spid="26"/>
                                        </p:tgtEl>
                                        <p:attrNameLst>
                                          <p:attrName>style.visibility</p:attrName>
                                        </p:attrNameLst>
                                      </p:cBhvr>
                                      <p:to>
                                        <p:strVal val="visible"/>
                                      </p:to>
                                    </p:set>
                                    <p:animEffect transition="in" filter="fade">
                                      <p:cBhvr>
                                        <p:cTn id="7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0F2D963-2E8D-48D8-A4DE-2CC6D53A2DB0}"/>
              </a:ext>
            </a:extLst>
          </p:cNvPr>
          <p:cNvSpPr>
            <a:spLocks noGrp="1"/>
          </p:cNvSpPr>
          <p:nvPr>
            <p:ph type="title"/>
          </p:nvPr>
        </p:nvSpPr>
        <p:spPr>
          <a:xfrm>
            <a:off x="833002" y="365125"/>
            <a:ext cx="10520702" cy="1325563"/>
          </a:xfrm>
        </p:spPr>
        <p:txBody>
          <a:bodyPr>
            <a:normAutofit/>
          </a:bodyPr>
          <a:lstStyle/>
          <a:p>
            <a:r>
              <a:rPr lang="en-US" dirty="0"/>
              <a:t>What Kind of Telemetry?</a:t>
            </a:r>
          </a:p>
        </p:txBody>
      </p:sp>
      <p:sp>
        <p:nvSpPr>
          <p:cNvPr id="3" name="Content Placeholder 2">
            <a:extLst>
              <a:ext uri="{FF2B5EF4-FFF2-40B4-BE49-F238E27FC236}">
                <a16:creationId xmlns:a16="http://schemas.microsoft.com/office/drawing/2014/main" id="{1F5181A8-0CC0-4EB5-AE0D-7D84B40EFF86}"/>
              </a:ext>
            </a:extLst>
          </p:cNvPr>
          <p:cNvSpPr>
            <a:spLocks noGrp="1"/>
          </p:cNvSpPr>
          <p:nvPr>
            <p:ph idx="1"/>
          </p:nvPr>
        </p:nvSpPr>
        <p:spPr>
          <a:xfrm>
            <a:off x="838201" y="2022601"/>
            <a:ext cx="10515598" cy="4154361"/>
          </a:xfrm>
        </p:spPr>
        <p:txBody>
          <a:bodyPr>
            <a:normAutofit/>
          </a:bodyPr>
          <a:lstStyle/>
          <a:p>
            <a:r>
              <a:rPr lang="en-US" sz="3600" dirty="0"/>
              <a:t>Request/Response Information</a:t>
            </a:r>
          </a:p>
          <a:p>
            <a:r>
              <a:rPr lang="en-US" sz="3600" dirty="0"/>
              <a:t>Dependencies (SQL, 3</a:t>
            </a:r>
            <a:r>
              <a:rPr lang="en-US" sz="3600" baseline="30000" dirty="0"/>
              <a:t>rd</a:t>
            </a:r>
            <a:r>
              <a:rPr lang="en-US" sz="3600" dirty="0"/>
              <a:t> Parties)</a:t>
            </a:r>
          </a:p>
          <a:p>
            <a:r>
              <a:rPr lang="en-US" sz="3600" dirty="0"/>
              <a:t>Page Views/Load</a:t>
            </a:r>
          </a:p>
          <a:p>
            <a:r>
              <a:rPr lang="en-US" sz="3600" dirty="0"/>
              <a:t>User Information</a:t>
            </a:r>
          </a:p>
          <a:p>
            <a:r>
              <a:rPr lang="en-US" sz="3600" dirty="0"/>
              <a:t>Exceptions</a:t>
            </a:r>
          </a:p>
          <a:p>
            <a:r>
              <a:rPr lang="en-US" sz="3600" dirty="0"/>
              <a:t>Everything Else</a:t>
            </a:r>
          </a:p>
          <a:p>
            <a:endParaRPr lang="en-US" sz="3600" dirty="0"/>
          </a:p>
          <a:p>
            <a:pPr lvl="1"/>
            <a:endParaRPr lang="en-US" sz="3600" dirty="0"/>
          </a:p>
          <a:p>
            <a:pPr lvl="1"/>
            <a:endParaRPr lang="en-US" sz="3600" dirty="0"/>
          </a:p>
        </p:txBody>
      </p:sp>
    </p:spTree>
    <p:extLst>
      <p:ext uri="{BB962C8B-B14F-4D97-AF65-F5344CB8AC3E}">
        <p14:creationId xmlns:p14="http://schemas.microsoft.com/office/powerpoint/2010/main" val="98871068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200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250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0F2D963-2E8D-48D8-A4DE-2CC6D53A2DB0}"/>
              </a:ext>
            </a:extLst>
          </p:cNvPr>
          <p:cNvSpPr>
            <a:spLocks noGrp="1"/>
          </p:cNvSpPr>
          <p:nvPr>
            <p:ph type="title"/>
          </p:nvPr>
        </p:nvSpPr>
        <p:spPr>
          <a:xfrm>
            <a:off x="833002" y="365125"/>
            <a:ext cx="10520702" cy="1325563"/>
          </a:xfrm>
        </p:spPr>
        <p:txBody>
          <a:bodyPr>
            <a:normAutofit/>
          </a:bodyPr>
          <a:lstStyle/>
          <a:p>
            <a:r>
              <a:rPr lang="en-US" dirty="0"/>
              <a:t>Flow of Application Insights</a:t>
            </a:r>
          </a:p>
        </p:txBody>
      </p:sp>
      <p:pic>
        <p:nvPicPr>
          <p:cNvPr id="5" name="Content Placeholder 4" descr="A close up of a sign&#10;&#10;Description generated with high confidence">
            <a:extLst>
              <a:ext uri="{FF2B5EF4-FFF2-40B4-BE49-F238E27FC236}">
                <a16:creationId xmlns:a16="http://schemas.microsoft.com/office/drawing/2014/main" id="{FDB7DDE4-E481-4F78-A6F1-38B5E92EF8F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88661" y="1357903"/>
            <a:ext cx="8809432" cy="5134972"/>
          </a:xfrm>
        </p:spPr>
      </p:pic>
    </p:spTree>
    <p:extLst>
      <p:ext uri="{BB962C8B-B14F-4D97-AF65-F5344CB8AC3E}">
        <p14:creationId xmlns:p14="http://schemas.microsoft.com/office/powerpoint/2010/main" val="146484944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207CC6-EAA1-4BFF-A48A-DECAD897271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3">
            <a:extLst>
              <a:ext uri="{FF2B5EF4-FFF2-40B4-BE49-F238E27FC236}">
                <a16:creationId xmlns:a16="http://schemas.microsoft.com/office/drawing/2014/main" id="{B234A3DD-923D-4166-8B19-7DD589908C6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6">
            <a:extLst>
              <a:ext uri="{FF2B5EF4-FFF2-40B4-BE49-F238E27FC236}">
                <a16:creationId xmlns:a16="http://schemas.microsoft.com/office/drawing/2014/main" id="{F6ACA5AC-3C5D-4994-B40F-FC8349E4D6F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2D7FE0-C164-4A92-AE01-2CCD8141C682}"/>
              </a:ext>
            </a:extLst>
          </p:cNvPr>
          <p:cNvSpPr>
            <a:spLocks noGrp="1"/>
          </p:cNvSpPr>
          <p:nvPr>
            <p:ph type="title"/>
          </p:nvPr>
        </p:nvSpPr>
        <p:spPr>
          <a:xfrm>
            <a:off x="804671" y="2600324"/>
            <a:ext cx="7809677" cy="3277961"/>
          </a:xfrm>
        </p:spPr>
        <p:txBody>
          <a:bodyPr vert="horz" lIns="91440" tIns="45720" rIns="91440" bIns="45720" rtlCol="0" anchor="t">
            <a:normAutofit/>
          </a:bodyPr>
          <a:lstStyle/>
          <a:p>
            <a:r>
              <a:rPr lang="en-US" sz="8800" kern="1200" dirty="0">
                <a:solidFill>
                  <a:schemeClr val="tx1"/>
                </a:solidFill>
                <a:latin typeface="+mj-lt"/>
                <a:ea typeface="+mj-ea"/>
                <a:cs typeface="+mj-cs"/>
              </a:rPr>
              <a:t>How do I Instrument?</a:t>
            </a:r>
          </a:p>
        </p:txBody>
      </p:sp>
    </p:spTree>
    <p:extLst>
      <p:ext uri="{BB962C8B-B14F-4D97-AF65-F5344CB8AC3E}">
        <p14:creationId xmlns:p14="http://schemas.microsoft.com/office/powerpoint/2010/main" val="3188363379"/>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7808FBC3-029A-44D5-834D-9D8522BAE398}"/>
              </a:ext>
            </a:extLst>
          </p:cNvPr>
          <p:cNvSpPr txBox="1"/>
          <p:nvPr/>
        </p:nvSpPr>
        <p:spPr>
          <a:xfrm>
            <a:off x="851947" y="2010362"/>
            <a:ext cx="6469335" cy="369332"/>
          </a:xfrm>
          <a:prstGeom prst="rect">
            <a:avLst/>
          </a:prstGeom>
          <a:noFill/>
        </p:spPr>
        <p:txBody>
          <a:bodyPr wrap="none" rtlCol="0">
            <a:spAutoFit/>
          </a:bodyPr>
          <a:lstStyle/>
          <a:p>
            <a:pPr marL="285750" indent="-285750">
              <a:buFont typeface="Arial" panose="020B0604020202020204" pitchFamily="34" charset="0"/>
              <a:buChar char="•"/>
            </a:pPr>
            <a:r>
              <a:rPr lang="en-US" dirty="0"/>
              <a:t>Application Insights Status Monitor (for IIS Servers like on-</a:t>
            </a:r>
            <a:r>
              <a:rPr lang="en-US" dirty="0" err="1"/>
              <a:t>prem</a:t>
            </a:r>
            <a:r>
              <a:rPr lang="en-US" dirty="0"/>
              <a:t>)</a:t>
            </a:r>
          </a:p>
        </p:txBody>
      </p:sp>
      <p:sp>
        <p:nvSpPr>
          <p:cNvPr id="8" name="Rectangle 7">
            <a:extLst>
              <a:ext uri="{FF2B5EF4-FFF2-40B4-BE49-F238E27FC236}">
                <a16:creationId xmlns:a16="http://schemas.microsoft.com/office/drawing/2014/main" id="{EA67B5B4-3A24-436E-B663-1B2EBFF8A0C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ACAD3AF-C466-48B5-BA96-5A284D25E0F1}"/>
              </a:ext>
            </a:extLst>
          </p:cNvPr>
          <p:cNvSpPr>
            <a:spLocks noGrp="1"/>
          </p:cNvSpPr>
          <p:nvPr>
            <p:ph type="title"/>
          </p:nvPr>
        </p:nvSpPr>
        <p:spPr>
          <a:xfrm>
            <a:off x="833002" y="365125"/>
            <a:ext cx="10520702" cy="1325563"/>
          </a:xfrm>
        </p:spPr>
        <p:txBody>
          <a:bodyPr>
            <a:normAutofit/>
          </a:bodyPr>
          <a:lstStyle/>
          <a:p>
            <a:r>
              <a:rPr lang="en-US" dirty="0"/>
              <a:t>Setting Up Your App</a:t>
            </a:r>
          </a:p>
        </p:txBody>
      </p:sp>
      <p:sp>
        <p:nvSpPr>
          <p:cNvPr id="3" name="Content Placeholder 2">
            <a:extLst>
              <a:ext uri="{FF2B5EF4-FFF2-40B4-BE49-F238E27FC236}">
                <a16:creationId xmlns:a16="http://schemas.microsoft.com/office/drawing/2014/main" id="{2DB6ACD3-CF86-4DFA-B276-044C4C010361}"/>
              </a:ext>
            </a:extLst>
          </p:cNvPr>
          <p:cNvSpPr>
            <a:spLocks noGrp="1"/>
          </p:cNvSpPr>
          <p:nvPr>
            <p:ph idx="1"/>
          </p:nvPr>
        </p:nvSpPr>
        <p:spPr>
          <a:xfrm>
            <a:off x="838201" y="2022601"/>
            <a:ext cx="10515503" cy="621987"/>
          </a:xfrm>
        </p:spPr>
        <p:txBody>
          <a:bodyPr>
            <a:normAutofit/>
          </a:bodyPr>
          <a:lstStyle/>
          <a:p>
            <a:r>
              <a:rPr lang="en-US" sz="2400" dirty="0"/>
              <a:t>Enable Extension on App Service Directly</a:t>
            </a:r>
          </a:p>
        </p:txBody>
      </p:sp>
      <p:pic>
        <p:nvPicPr>
          <p:cNvPr id="24" name="Picture 23">
            <a:extLst>
              <a:ext uri="{FF2B5EF4-FFF2-40B4-BE49-F238E27FC236}">
                <a16:creationId xmlns:a16="http://schemas.microsoft.com/office/drawing/2014/main" id="{5F5E83D3-2017-481F-9A65-EB5EDFD7A7A0}"/>
              </a:ext>
            </a:extLst>
          </p:cNvPr>
          <p:cNvPicPr>
            <a:picLocks noChangeAspect="1"/>
          </p:cNvPicPr>
          <p:nvPr/>
        </p:nvPicPr>
        <p:blipFill>
          <a:blip r:embed="rId3"/>
          <a:stretch>
            <a:fillRect/>
          </a:stretch>
        </p:blipFill>
        <p:spPr>
          <a:xfrm>
            <a:off x="285641" y="1690688"/>
            <a:ext cx="11703736" cy="4608993"/>
          </a:xfrm>
          <a:prstGeom prst="rect">
            <a:avLst/>
          </a:prstGeom>
        </p:spPr>
      </p:pic>
      <p:pic>
        <p:nvPicPr>
          <p:cNvPr id="5" name="Picture 4">
            <a:extLst>
              <a:ext uri="{FF2B5EF4-FFF2-40B4-BE49-F238E27FC236}">
                <a16:creationId xmlns:a16="http://schemas.microsoft.com/office/drawing/2014/main" id="{DECBA1EF-2B20-4509-BA7F-045C277F0B15}"/>
              </a:ext>
            </a:extLst>
          </p:cNvPr>
          <p:cNvPicPr>
            <a:picLocks noChangeAspect="1"/>
          </p:cNvPicPr>
          <p:nvPr/>
        </p:nvPicPr>
        <p:blipFill>
          <a:blip r:embed="rId4"/>
          <a:stretch>
            <a:fillRect/>
          </a:stretch>
        </p:blipFill>
        <p:spPr>
          <a:xfrm>
            <a:off x="661808" y="558319"/>
            <a:ext cx="10863090" cy="6119999"/>
          </a:xfrm>
          <a:prstGeom prst="rect">
            <a:avLst/>
          </a:prstGeom>
        </p:spPr>
      </p:pic>
      <p:pic>
        <p:nvPicPr>
          <p:cNvPr id="6" name="Picture 5">
            <a:extLst>
              <a:ext uri="{FF2B5EF4-FFF2-40B4-BE49-F238E27FC236}">
                <a16:creationId xmlns:a16="http://schemas.microsoft.com/office/drawing/2014/main" id="{4D8D875E-50CA-4975-9E55-615FC9BEF282}"/>
              </a:ext>
            </a:extLst>
          </p:cNvPr>
          <p:cNvPicPr>
            <a:picLocks noChangeAspect="1"/>
          </p:cNvPicPr>
          <p:nvPr/>
        </p:nvPicPr>
        <p:blipFill>
          <a:blip r:embed="rId5"/>
          <a:stretch>
            <a:fillRect/>
          </a:stretch>
        </p:blipFill>
        <p:spPr>
          <a:xfrm>
            <a:off x="327577" y="1690688"/>
            <a:ext cx="11197321" cy="3815568"/>
          </a:xfrm>
          <a:prstGeom prst="rect">
            <a:avLst/>
          </a:prstGeom>
        </p:spPr>
      </p:pic>
      <p:pic>
        <p:nvPicPr>
          <p:cNvPr id="7" name="Picture 6">
            <a:extLst>
              <a:ext uri="{FF2B5EF4-FFF2-40B4-BE49-F238E27FC236}">
                <a16:creationId xmlns:a16="http://schemas.microsoft.com/office/drawing/2014/main" id="{DBF4349A-8A94-455F-8CA6-58F6F1A83C54}"/>
              </a:ext>
            </a:extLst>
          </p:cNvPr>
          <p:cNvPicPr>
            <a:picLocks noChangeAspect="1"/>
          </p:cNvPicPr>
          <p:nvPr/>
        </p:nvPicPr>
        <p:blipFill>
          <a:blip r:embed="rId6"/>
          <a:stretch>
            <a:fillRect/>
          </a:stretch>
        </p:blipFill>
        <p:spPr>
          <a:xfrm>
            <a:off x="1651957" y="179682"/>
            <a:ext cx="8235754" cy="6299681"/>
          </a:xfrm>
          <a:prstGeom prst="rect">
            <a:avLst/>
          </a:prstGeom>
        </p:spPr>
      </p:pic>
    </p:spTree>
    <p:extLst>
      <p:ext uri="{BB962C8B-B14F-4D97-AF65-F5344CB8AC3E}">
        <p14:creationId xmlns:p14="http://schemas.microsoft.com/office/powerpoint/2010/main" val="89848586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24"/>
                                        </p:tgtEl>
                                      </p:cBhvr>
                                    </p:animEffect>
                                    <p:set>
                                      <p:cBhvr>
                                        <p:cTn id="12" dur="1" fill="hold">
                                          <p:stCondLst>
                                            <p:cond delay="499"/>
                                          </p:stCondLst>
                                        </p:cTn>
                                        <p:tgtEl>
                                          <p:spTgt spid="24"/>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grpId="0" nodeType="clickEffect">
                                  <p:stCondLst>
                                    <p:cond delay="0"/>
                                  </p:stCondLst>
                                  <p:childTnLst>
                                    <p:set>
                                      <p:cBhvr>
                                        <p:cTn id="19" dur="1" fill="hold">
                                          <p:stCondLst>
                                            <p:cond delay="0"/>
                                          </p:stCondLst>
                                        </p:cTn>
                                        <p:tgtEl>
                                          <p:spTgt spid="2"/>
                                        </p:tgtEl>
                                        <p:attrNameLst>
                                          <p:attrName>style.visibility</p:attrName>
                                        </p:attrNameLst>
                                      </p:cBhvr>
                                      <p:to>
                                        <p:strVal val="hidden"/>
                                      </p:to>
                                    </p:set>
                                  </p:childTnLst>
                                </p:cTn>
                              </p:par>
                              <p:par>
                                <p:cTn id="20" presetID="10" presetClass="exit" presetSubtype="0" fill="hold" grpId="1" nodeType="withEffect">
                                  <p:stCondLst>
                                    <p:cond delay="0"/>
                                  </p:stCondLst>
                                  <p:childTnLst>
                                    <p:animEffect transition="out" filter="fade">
                                      <p:cBhvr>
                                        <p:cTn id="21" dur="500"/>
                                        <p:tgtEl>
                                          <p:spTgt spid="3">
                                            <p:txEl>
                                              <p:pRg st="0" end="0"/>
                                            </p:txEl>
                                          </p:spTgt>
                                        </p:tgtEl>
                                      </p:cBhvr>
                                    </p:animEffect>
                                    <p:set>
                                      <p:cBhvr>
                                        <p:cTn id="22" dur="1" fill="hold">
                                          <p:stCondLst>
                                            <p:cond delay="499"/>
                                          </p:stCondLst>
                                        </p:cTn>
                                        <p:tgtEl>
                                          <p:spTgt spid="3">
                                            <p:txEl>
                                              <p:pRg st="0" end="0"/>
                                            </p:txEl>
                                          </p:spTgt>
                                        </p:tgtEl>
                                        <p:attrNameLst>
                                          <p:attrName>style.visibility</p:attrName>
                                        </p:attrNameLst>
                                      </p:cBhvr>
                                      <p:to>
                                        <p:strVal val="hidden"/>
                                      </p:to>
                                    </p:set>
                                  </p:childTnLst>
                                </p:cTn>
                              </p:par>
                              <p:par>
                                <p:cTn id="23" presetID="10"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nodeType="clickEffect">
                                  <p:stCondLst>
                                    <p:cond delay="0"/>
                                  </p:stCondLst>
                                  <p:childTnLst>
                                    <p:animEffect transition="out" filter="fade">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par>
                                <p:cTn id="31" presetID="10" presetClass="entr" presetSubtype="0" fill="hold" nodeType="with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nodeType="clickEffect">
                                  <p:stCondLst>
                                    <p:cond delay="0"/>
                                  </p:stCondLst>
                                  <p:childTnLst>
                                    <p:animEffect transition="out" filter="fade">
                                      <p:cBhvr>
                                        <p:cTn id="37" dur="500"/>
                                        <p:tgtEl>
                                          <p:spTgt spid="6"/>
                                        </p:tgtEl>
                                      </p:cBhvr>
                                    </p:animEffect>
                                    <p:set>
                                      <p:cBhvr>
                                        <p:cTn id="38" dur="1" fill="hold">
                                          <p:stCondLst>
                                            <p:cond delay="499"/>
                                          </p:stCondLst>
                                        </p:cTn>
                                        <p:tgtEl>
                                          <p:spTgt spid="6"/>
                                        </p:tgtEl>
                                        <p:attrNameLst>
                                          <p:attrName>style.visibility</p:attrName>
                                        </p:attrNameLst>
                                      </p:cBhvr>
                                      <p:to>
                                        <p:strVal val="hidden"/>
                                      </p:to>
                                    </p:set>
                                  </p:childTnLst>
                                </p:cTn>
                              </p:par>
                              <p:par>
                                <p:cTn id="39" presetID="10" presetClass="entr" presetSubtype="0" fill="hold"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3" grpI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1519</TotalTime>
  <Words>645</Words>
  <Application>Microsoft Office PowerPoint</Application>
  <PresentationFormat>Widescreen</PresentationFormat>
  <Paragraphs>133</Paragraphs>
  <Slides>22</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The Tool You Never Knew You Needed</vt:lpstr>
      <vt:lpstr>Isaac Levin  Application Development Manager – Microsoft Developer Support </vt:lpstr>
      <vt:lpstr>Quick Poll</vt:lpstr>
      <vt:lpstr>Questions To Consider</vt:lpstr>
      <vt:lpstr>What is App Insights?</vt:lpstr>
      <vt:lpstr>What Kind of Telemetry?</vt:lpstr>
      <vt:lpstr>Flow of Application Insights</vt:lpstr>
      <vt:lpstr>How do I Instrument?</vt:lpstr>
      <vt:lpstr>Setting Up Your App</vt:lpstr>
      <vt:lpstr>Setting Up Your App</vt:lpstr>
      <vt:lpstr>Setting Up Your App</vt:lpstr>
      <vt:lpstr>Setting up App Insights</vt:lpstr>
      <vt:lpstr>What do I do with this data?</vt:lpstr>
      <vt:lpstr>Consuming the Data</vt:lpstr>
      <vt:lpstr>Consuming Telemetry in Action</vt:lpstr>
      <vt:lpstr>I have production issues</vt:lpstr>
      <vt:lpstr>Reasons for Production Issues</vt:lpstr>
      <vt:lpstr>Triage Options</vt:lpstr>
      <vt:lpstr>There has to be a better way?</vt:lpstr>
      <vt:lpstr>Snapshot Debugger/Exceptions</vt:lpstr>
      <vt:lpstr>Watch Me on Channel 9!</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does your App Know?</dc:title>
  <dc:creator>Isaac Levin</dc:creator>
  <cp:lastModifiedBy>Isaac Levin</cp:lastModifiedBy>
  <cp:revision>268</cp:revision>
  <dcterms:created xsi:type="dcterms:W3CDTF">2017-11-11T22:50:13Z</dcterms:created>
  <dcterms:modified xsi:type="dcterms:W3CDTF">2019-08-13T18:32:39Z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islevin@microsoft.com</vt:lpwstr>
  </property>
  <property fmtid="{D5CDD505-2E9C-101B-9397-08002B2CF9AE}" pid="5" name="MSIP_Label_f42aa342-8706-4288-bd11-ebb85995028c_SetDate">
    <vt:lpwstr>2018-02-28T16:12:02.3684941Z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